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6858000" cx="12192000"/>
  <p:notesSz cx="6858000" cy="9144000"/>
  <p:embeddedFontLst>
    <p:embeddedFont>
      <p:font typeface="Play"/>
      <p:regular r:id="rId25"/>
      <p:bold r:id="rId26"/>
    </p:embeddedFont>
    <p:embeddedFont>
      <p:font typeface="Inconsolata"/>
      <p:bold r:id="rId27"/>
    </p:embeddedFont>
    <p:embeddedFont>
      <p:font typeface="Fira Sans"/>
      <p:regular r:id="rId28"/>
      <p:bold r:id="rId29"/>
      <p:italic r:id="rId30"/>
      <p:boldItalic r:id="rId31"/>
    </p:embeddedFont>
    <p:embeddedFont>
      <p:font typeface="Quattrocento Sans"/>
      <p:regular r:id="rId32"/>
      <p:bold r:id="rId33"/>
      <p:italic r:id="rId34"/>
      <p:boldItalic r:id="rId35"/>
    </p:embeddedFont>
    <p:embeddedFont>
      <p:font typeface="Lustria"/>
      <p:regular r:id="rId36"/>
    </p:embeddedFont>
    <p:embeddedFont>
      <p:font typeface="Inconsolata Light"/>
      <p:regular r:id="rId37"/>
      <p:bold r:id="rId38"/>
    </p:embeddedFont>
    <p:embeddedFont>
      <p:font typeface="Open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3" roundtripDataSignature="AMtx7mj5KwJgQ7rjbU3ZmkxbbAEJiymWX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74DCF13-394A-4583-8AA6-7DF34BA83A93}">
  <a:tblStyle styleId="{074DCF13-394A-4583-8AA6-7DF34BA83A93}" styleName="Table_0">
    <a:wholeTbl>
      <a:tcTxStyle b="off" i="off">
        <a:font>
          <a:latin typeface="Calisto MT"/>
          <a:ea typeface="Calisto MT"/>
          <a:cs typeface="Calisto MT"/>
        </a:font>
        <a:schemeClr val="lt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accent1"/>
          </a:solidFill>
        </a:fill>
      </a:tcStyle>
    </a:wholeTbl>
    <a:band1H>
      <a:tcTxStyle/>
      <a:tcStyle>
        <a:fill>
          <a:solidFill>
            <a:srgbClr val="5B3B51"/>
          </a:solidFill>
        </a:fill>
      </a:tcStyle>
    </a:band1H>
    <a:band2H>
      <a:tcTxStyle/>
    </a:band2H>
    <a:band1V>
      <a:tcTxStyle/>
      <a:tcStyle>
        <a:fill>
          <a:solidFill>
            <a:srgbClr val="5B3B51"/>
          </a:solidFill>
        </a:fill>
      </a:tcStyle>
    </a:band1V>
    <a:band2V>
      <a:tcTxStyle/>
    </a:band2V>
    <a:lastCol>
      <a:tcTxStyle b="on" i="off"/>
      <a:tcStyle>
        <a:tcBdr>
          <a:left>
            <a:ln cap="flat" cmpd="sng" w="25400">
              <a:solidFill>
                <a:schemeClr val="lt1"/>
              </a:solidFill>
              <a:prstDash val="solid"/>
              <a:round/>
              <a:headEnd len="sm" w="sm" type="none"/>
              <a:tailEnd len="sm" w="sm" type="none"/>
            </a:ln>
          </a:left>
        </a:tcBdr>
        <a:fill>
          <a:solidFill>
            <a:srgbClr val="5B3B51"/>
          </a:solidFill>
        </a:fill>
      </a:tcStyle>
    </a:lastCol>
    <a:firstCol>
      <a:tcTxStyle b="on" i="off"/>
      <a:tcStyle>
        <a:tcBdr>
          <a:right>
            <a:ln cap="flat" cmpd="sng" w="25400">
              <a:solidFill>
                <a:schemeClr val="lt1"/>
              </a:solidFill>
              <a:prstDash val="solid"/>
              <a:round/>
              <a:headEnd len="sm" w="sm" type="none"/>
              <a:tailEnd len="sm" w="sm" type="none"/>
            </a:ln>
          </a:right>
        </a:tcBdr>
        <a:fill>
          <a:solidFill>
            <a:srgbClr val="5B3B51"/>
          </a:solidFill>
        </a:fill>
      </a:tcStyle>
    </a:firstCol>
    <a:lastRow>
      <a:tcTxStyle b="on" i="off"/>
      <a:tcStyle>
        <a:tcBdr>
          <a:top>
            <a:ln cap="flat" cmpd="sng" w="25400">
              <a:solidFill>
                <a:schemeClr val="lt1"/>
              </a:solidFill>
              <a:prstDash val="solid"/>
              <a:round/>
              <a:headEnd len="sm" w="sm" type="none"/>
              <a:tailEnd len="sm" w="sm" type="none"/>
            </a:ln>
          </a:top>
        </a:tcBdr>
        <a:fill>
          <a:solidFill>
            <a:srgbClr val="4B3143"/>
          </a:solidFill>
        </a:fill>
      </a:tcStyle>
    </a:lastRow>
    <a:seCell>
      <a:tcTxStyle/>
      <a:tcStyle>
        <a:tcBdr>
          <a:left>
            <a:ln cap="flat" cmpd="sng" w="9525">
              <a:solidFill>
                <a:srgbClr val="000000">
                  <a:alpha val="0"/>
                </a:srgbClr>
              </a:solidFill>
              <a:prstDash val="solid"/>
              <a:round/>
              <a:headEnd len="sm" w="sm" type="none"/>
              <a:tailEnd len="sm" w="sm" type="none"/>
            </a:ln>
          </a:left>
        </a:tcBdr>
      </a:tcStyle>
    </a:seCell>
    <a:swCell>
      <a:tcTxStyle/>
      <a:tcStyle>
        <a:tcBdr>
          <a:right>
            <a:ln cap="flat" cmpd="sng" w="9525">
              <a:solidFill>
                <a:srgbClr val="000000">
                  <a:alpha val="0"/>
                </a:srgbClr>
              </a:solidFill>
              <a:prstDash val="solid"/>
              <a:round/>
              <a:headEnd len="sm" w="sm" type="none"/>
              <a:tailEnd len="sm" w="sm" type="none"/>
            </a:ln>
          </a:right>
        </a:tcBdr>
      </a:tcStyle>
    </a:swCell>
    <a:firstRow>
      <a:tcTxStyle b="on" i="off"/>
      <a:tcStyle>
        <a:tcBdr>
          <a:bottom>
            <a:ln cap="flat" cmpd="sng" w="25400">
              <a:solidFill>
                <a:schemeClr val="lt1"/>
              </a:solidFill>
              <a:prstDash val="solid"/>
              <a:round/>
              <a:headEnd len="sm" w="sm" type="none"/>
              <a:tailEnd len="sm" w="sm" type="none"/>
            </a:ln>
          </a:bottom>
        </a:tcBdr>
        <a:fill>
          <a:solidFill>
            <a:schemeClr val="dk1"/>
          </a:solidFill>
        </a:fill>
      </a:tcStyle>
    </a:firstRow>
    <a:neCell>
      <a:tcTxStyle/>
      <a:tcStyle>
        <a:tcBdr>
          <a:left>
            <a:ln cap="flat" cmpd="sng" w="9525">
              <a:solidFill>
                <a:srgbClr val="000000">
                  <a:alpha val="0"/>
                </a:srgbClr>
              </a:solidFill>
              <a:prstDash val="solid"/>
              <a:round/>
              <a:headEnd len="sm" w="sm" type="none"/>
              <a:tailEnd len="sm" w="sm" type="none"/>
            </a:ln>
          </a:left>
        </a:tcBdr>
      </a:tcStyle>
    </a:neCell>
    <a:nwCell>
      <a:tcTxStyle/>
      <a:tcStyle>
        <a:tcBdr>
          <a:right>
            <a:ln cap="flat" cmpd="sng" w="9525">
              <a:solidFill>
                <a:srgbClr val="000000">
                  <a:alpha val="0"/>
                </a:srgbClr>
              </a:solidFill>
              <a:prstDash val="solid"/>
              <a:round/>
              <a:headEnd len="sm" w="sm" type="none"/>
              <a:tailEnd len="sm" w="sm" type="none"/>
            </a:ln>
          </a:right>
        </a:tcBdr>
      </a:tcStyle>
    </a:nwCell>
  </a:tblStyle>
  <a:tblStyle styleId="{1E449D3E-A3BC-4D25-9E97-0676E527EE89}" styleName="Table_1">
    <a:wholeTbl>
      <a:tcTxStyle b="off" i="off">
        <a:font>
          <a:latin typeface="Calisto MT"/>
          <a:ea typeface="Calisto MT"/>
          <a:cs typeface="Calisto MT"/>
        </a:font>
        <a:schemeClr val="dk1"/>
      </a:tcTxStyle>
      <a:tcStyle>
        <a:tcBdr>
          <a:left>
            <a:ln cap="flat" cmpd="sng" w="9525">
              <a:solidFill>
                <a:schemeClr val="dk1"/>
              </a:solidFill>
              <a:prstDash val="solid"/>
              <a:round/>
              <a:headEnd len="sm" w="sm" type="none"/>
              <a:tailEnd len="sm" w="sm" type="none"/>
            </a:ln>
          </a:left>
          <a:right>
            <a:ln cap="flat" cmpd="sng" w="9525">
              <a:solidFill>
                <a:schemeClr val="dk1"/>
              </a:solidFill>
              <a:prstDash val="solid"/>
              <a:round/>
              <a:headEnd len="sm" w="sm" type="none"/>
              <a:tailEnd len="sm" w="sm" type="none"/>
            </a:ln>
          </a:right>
          <a:top>
            <a:ln cap="flat" cmpd="sng" w="9525">
              <a:solidFill>
                <a:schemeClr val="dk1"/>
              </a:solidFill>
              <a:prstDash val="solid"/>
              <a:round/>
              <a:headEnd len="sm" w="sm" type="none"/>
              <a:tailEnd len="sm" w="sm" type="none"/>
            </a:ln>
          </a:top>
          <a:bottom>
            <a:ln cap="flat" cmpd="sng" w="9525">
              <a:solidFill>
                <a:schemeClr val="dk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tcBdr>
          <a:top>
            <a:ln cap="flat" cmpd="sng" w="9525">
              <a:solidFill>
                <a:schemeClr val="dk1"/>
              </a:solidFill>
              <a:prstDash val="solid"/>
              <a:round/>
              <a:headEnd len="sm" w="sm" type="none"/>
              <a:tailEnd len="sm" w="sm" type="none"/>
            </a:ln>
          </a:top>
          <a:bottom>
            <a:ln cap="flat" cmpd="sng" w="9525">
              <a:solidFill>
                <a:schemeClr val="dk1"/>
              </a:solidFill>
              <a:prstDash val="solid"/>
              <a:round/>
              <a:headEnd len="sm" w="sm" type="none"/>
              <a:tailEnd len="sm" w="sm" type="none"/>
            </a:ln>
          </a:bottom>
        </a:tcBdr>
      </a:tcStyle>
    </a:band1H>
    <a:band2H>
      <a:tcTxStyle/>
    </a:band2H>
    <a:band1V>
      <a:tcTxStyle/>
      <a:tcStyle>
        <a:tcBdr>
          <a:left>
            <a:ln cap="flat" cmpd="sng" w="9525">
              <a:solidFill>
                <a:schemeClr val="dk1"/>
              </a:solidFill>
              <a:prstDash val="solid"/>
              <a:round/>
              <a:headEnd len="sm" w="sm" type="none"/>
              <a:tailEnd len="sm" w="sm" type="none"/>
            </a:ln>
          </a:left>
          <a:right>
            <a:ln cap="flat" cmpd="sng" w="9525">
              <a:solidFill>
                <a:schemeClr val="dk1"/>
              </a:solidFill>
              <a:prstDash val="solid"/>
              <a:round/>
              <a:headEnd len="sm" w="sm" type="none"/>
              <a:tailEnd len="sm" w="sm" type="none"/>
            </a:ln>
          </a:right>
        </a:tcBdr>
      </a:tcStyle>
    </a:band1V>
    <a:band2V>
      <a:tcTxStyle/>
      <a:tcStyle>
        <a:tcBdr>
          <a:left>
            <a:ln cap="flat" cmpd="sng" w="9525">
              <a:solidFill>
                <a:schemeClr val="dk1"/>
              </a:solidFill>
              <a:prstDash val="solid"/>
              <a:round/>
              <a:headEnd len="sm" w="sm" type="none"/>
              <a:tailEnd len="sm" w="sm" type="none"/>
            </a:ln>
          </a:left>
          <a:right>
            <a:ln cap="flat" cmpd="sng" w="9525">
              <a:solidFill>
                <a:schemeClr val="dk1"/>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dk1"/>
              </a:solidFill>
              <a:prstDash val="solid"/>
              <a:round/>
              <a:headEnd len="sm" w="sm" type="none"/>
              <a:tailEnd len="sm" w="sm" type="none"/>
            </a:ln>
          </a:top>
        </a:tcBdr>
      </a:tcStyle>
    </a:lastRow>
    <a:seCell>
      <a:tcTxStyle/>
    </a:seCell>
    <a:swCell>
      <a:tcTxStyle/>
    </a:swCell>
    <a:firstRow>
      <a:tcTxStyle b="on" i="off">
        <a:font>
          <a:latin typeface="Calisto MT"/>
          <a:ea typeface="Calisto MT"/>
          <a:cs typeface="Calisto MT"/>
        </a:font>
        <a:schemeClr val="lt1"/>
      </a:tcTxStyle>
      <a:tcStyle>
        <a:fill>
          <a:solidFill>
            <a:schemeClr val="dk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OpenSans-bold.fntdata"/><Relationship Id="rId20" Type="http://schemas.openxmlformats.org/officeDocument/2006/relationships/slide" Target="slides/slide15.xml"/><Relationship Id="rId42" Type="http://schemas.openxmlformats.org/officeDocument/2006/relationships/font" Target="fonts/OpenSans-boldItalic.fntdata"/><Relationship Id="rId41" Type="http://schemas.openxmlformats.org/officeDocument/2006/relationships/font" Target="fonts/OpenSans-italic.fntdata"/><Relationship Id="rId22" Type="http://schemas.openxmlformats.org/officeDocument/2006/relationships/slide" Target="slides/slide17.xml"/><Relationship Id="rId21" Type="http://schemas.openxmlformats.org/officeDocument/2006/relationships/slide" Target="slides/slide16.xml"/><Relationship Id="rId43" Type="http://customschemas.google.com/relationships/presentationmetadata" Target="meta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lay-bold.fntdata"/><Relationship Id="rId25" Type="http://schemas.openxmlformats.org/officeDocument/2006/relationships/font" Target="fonts/Play-regular.fntdata"/><Relationship Id="rId28" Type="http://schemas.openxmlformats.org/officeDocument/2006/relationships/font" Target="fonts/FiraSans-regular.fntdata"/><Relationship Id="rId27" Type="http://schemas.openxmlformats.org/officeDocument/2006/relationships/font" Target="fonts/Inconsolata-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FiraSans-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FiraSans-boldItalic.fntdata"/><Relationship Id="rId30" Type="http://schemas.openxmlformats.org/officeDocument/2006/relationships/font" Target="fonts/FiraSans-italic.fntdata"/><Relationship Id="rId11" Type="http://schemas.openxmlformats.org/officeDocument/2006/relationships/slide" Target="slides/slide6.xml"/><Relationship Id="rId33" Type="http://schemas.openxmlformats.org/officeDocument/2006/relationships/font" Target="fonts/QuattrocentoSans-bold.fntdata"/><Relationship Id="rId10" Type="http://schemas.openxmlformats.org/officeDocument/2006/relationships/slide" Target="slides/slide5.xml"/><Relationship Id="rId32" Type="http://schemas.openxmlformats.org/officeDocument/2006/relationships/font" Target="fonts/QuattrocentoSans-regular.fntdata"/><Relationship Id="rId13" Type="http://schemas.openxmlformats.org/officeDocument/2006/relationships/slide" Target="slides/slide8.xml"/><Relationship Id="rId35" Type="http://schemas.openxmlformats.org/officeDocument/2006/relationships/font" Target="fonts/QuattrocentoSans-boldItalic.fntdata"/><Relationship Id="rId12" Type="http://schemas.openxmlformats.org/officeDocument/2006/relationships/slide" Target="slides/slide7.xml"/><Relationship Id="rId34" Type="http://schemas.openxmlformats.org/officeDocument/2006/relationships/font" Target="fonts/QuattrocentoSans-italic.fntdata"/><Relationship Id="rId15" Type="http://schemas.openxmlformats.org/officeDocument/2006/relationships/slide" Target="slides/slide10.xml"/><Relationship Id="rId37" Type="http://schemas.openxmlformats.org/officeDocument/2006/relationships/font" Target="fonts/InconsolataLight-regular.fntdata"/><Relationship Id="rId14" Type="http://schemas.openxmlformats.org/officeDocument/2006/relationships/slide" Target="slides/slide9.xml"/><Relationship Id="rId36" Type="http://schemas.openxmlformats.org/officeDocument/2006/relationships/font" Target="fonts/Lustria-regular.fntdata"/><Relationship Id="rId17" Type="http://schemas.openxmlformats.org/officeDocument/2006/relationships/slide" Target="slides/slide12.xml"/><Relationship Id="rId39" Type="http://schemas.openxmlformats.org/officeDocument/2006/relationships/font" Target="fonts/OpenSans-regular.fntdata"/><Relationship Id="rId16" Type="http://schemas.openxmlformats.org/officeDocument/2006/relationships/slide" Target="slides/slide11.xml"/><Relationship Id="rId38" Type="http://schemas.openxmlformats.org/officeDocument/2006/relationships/font" Target="fonts/InconsolataLight-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 name="Google Shape;8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21"/>
          <p:cNvSpPr txBox="1"/>
          <p:nvPr>
            <p:ph type="ctrTitle"/>
          </p:nvPr>
        </p:nvSpPr>
        <p:spPr>
          <a:xfrm>
            <a:off x="678426" y="889820"/>
            <a:ext cx="9989574" cy="3598606"/>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5400"/>
              <a:buFont typeface="Open Sans"/>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1"/>
          <p:cNvSpPr txBox="1"/>
          <p:nvPr>
            <p:ph idx="1" type="subTitle"/>
          </p:nvPr>
        </p:nvSpPr>
        <p:spPr>
          <a:xfrm>
            <a:off x="678426" y="4488426"/>
            <a:ext cx="6991776" cy="1302774"/>
          </a:xfrm>
          <a:prstGeom prst="rect">
            <a:avLst/>
          </a:prstGeom>
          <a:noFill/>
          <a:ln>
            <a:noFill/>
          </a:ln>
        </p:spPr>
        <p:txBody>
          <a:bodyPr anchorCtr="0" anchor="b" bIns="45700" lIns="91425" spcFirstLastPara="1" rIns="91425" wrap="square" tIns="45700">
            <a:normAutofit/>
          </a:bodyPr>
          <a:lstStyle>
            <a:lvl1pPr lvl="0" algn="l">
              <a:lnSpc>
                <a:spcPct val="110000"/>
              </a:lnSpc>
              <a:spcBef>
                <a:spcPts val="1000"/>
              </a:spcBef>
              <a:spcAft>
                <a:spcPts val="0"/>
              </a:spcAft>
              <a:buClr>
                <a:schemeClr val="dk1"/>
              </a:buClr>
              <a:buSzPts val="2000"/>
              <a:buNone/>
              <a:defRPr sz="2000"/>
            </a:lvl1pPr>
            <a:lvl2pPr lvl="1" algn="ctr">
              <a:lnSpc>
                <a:spcPct val="110000"/>
              </a:lnSpc>
              <a:spcBef>
                <a:spcPts val="500"/>
              </a:spcBef>
              <a:spcAft>
                <a:spcPts val="0"/>
              </a:spcAft>
              <a:buClr>
                <a:schemeClr val="dk1"/>
              </a:buClr>
              <a:buSzPts val="2000"/>
              <a:buNone/>
              <a:defRPr sz="2000"/>
            </a:lvl2pPr>
            <a:lvl3pPr lvl="2" algn="ctr">
              <a:lnSpc>
                <a:spcPct val="110000"/>
              </a:lnSpc>
              <a:spcBef>
                <a:spcPts val="500"/>
              </a:spcBef>
              <a:spcAft>
                <a:spcPts val="0"/>
              </a:spcAft>
              <a:buClr>
                <a:schemeClr val="dk1"/>
              </a:buClr>
              <a:buSzPts val="1800"/>
              <a:buNone/>
              <a:defRPr sz="1800"/>
            </a:lvl3pPr>
            <a:lvl4pPr lvl="3" algn="ctr">
              <a:lnSpc>
                <a:spcPct val="110000"/>
              </a:lnSpc>
              <a:spcBef>
                <a:spcPts val="500"/>
              </a:spcBef>
              <a:spcAft>
                <a:spcPts val="0"/>
              </a:spcAft>
              <a:buClr>
                <a:schemeClr val="dk1"/>
              </a:buClr>
              <a:buSzPts val="1600"/>
              <a:buNone/>
              <a:defRPr sz="1600"/>
            </a:lvl4pPr>
            <a:lvl5pPr lvl="4" algn="ctr">
              <a:lnSpc>
                <a:spcPct val="11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 name="Google Shape;20;p21"/>
          <p:cNvSpPr txBox="1"/>
          <p:nvPr>
            <p:ph idx="10" type="dt"/>
          </p:nvPr>
        </p:nvSpPr>
        <p:spPr>
          <a:xfrm>
            <a:off x="8369448" y="6356350"/>
            <a:ext cx="2592594"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1"/>
          <p:cNvSpPr txBox="1"/>
          <p:nvPr>
            <p:ph idx="11" type="ftr"/>
          </p:nvPr>
        </p:nvSpPr>
        <p:spPr>
          <a:xfrm>
            <a:off x="715383" y="6356350"/>
            <a:ext cx="453972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1"/>
          <p:cNvSpPr txBox="1"/>
          <p:nvPr>
            <p:ph idx="12" type="sldNum"/>
          </p:nvPr>
        </p:nvSpPr>
        <p:spPr>
          <a:xfrm>
            <a:off x="10919012" y="6356350"/>
            <a:ext cx="67235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4" name="Shape 74"/>
        <p:cNvGrpSpPr/>
        <p:nvPr/>
      </p:nvGrpSpPr>
      <p:grpSpPr>
        <a:xfrm>
          <a:off x="0" y="0"/>
          <a:ext cx="0" cy="0"/>
          <a:chOff x="0" y="0"/>
          <a:chExt cx="0" cy="0"/>
        </a:xfrm>
      </p:grpSpPr>
      <p:sp>
        <p:nvSpPr>
          <p:cNvPr id="75" name="Google Shape;75;p30"/>
          <p:cNvSpPr txBox="1"/>
          <p:nvPr>
            <p:ph type="title"/>
          </p:nvPr>
        </p:nvSpPr>
        <p:spPr>
          <a:xfrm>
            <a:off x="700635" y="922096"/>
            <a:ext cx="10691265" cy="137103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0"/>
          <p:cNvSpPr txBox="1"/>
          <p:nvPr>
            <p:ph idx="1" type="body"/>
          </p:nvPr>
        </p:nvSpPr>
        <p:spPr>
          <a:xfrm rot="5400000">
            <a:off x="4228224" y="-1234462"/>
            <a:ext cx="3636088" cy="10691265"/>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500"/>
              </a:spcBef>
              <a:spcAft>
                <a:spcPts val="0"/>
              </a:spcAft>
              <a:buClr>
                <a:schemeClr val="dk1"/>
              </a:buClr>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30"/>
          <p:cNvSpPr txBox="1"/>
          <p:nvPr>
            <p:ph idx="10" type="dt"/>
          </p:nvPr>
        </p:nvSpPr>
        <p:spPr>
          <a:xfrm>
            <a:off x="8369448" y="6356350"/>
            <a:ext cx="2592594"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0"/>
          <p:cNvSpPr txBox="1"/>
          <p:nvPr>
            <p:ph idx="11" type="ftr"/>
          </p:nvPr>
        </p:nvSpPr>
        <p:spPr>
          <a:xfrm>
            <a:off x="715383" y="6356350"/>
            <a:ext cx="453972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0"/>
          <p:cNvSpPr txBox="1"/>
          <p:nvPr>
            <p:ph idx="12" type="sldNum"/>
          </p:nvPr>
        </p:nvSpPr>
        <p:spPr>
          <a:xfrm>
            <a:off x="10919012" y="6356350"/>
            <a:ext cx="67235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0" name="Shape 80"/>
        <p:cNvGrpSpPr/>
        <p:nvPr/>
      </p:nvGrpSpPr>
      <p:grpSpPr>
        <a:xfrm>
          <a:off x="0" y="0"/>
          <a:ext cx="0" cy="0"/>
          <a:chOff x="0" y="0"/>
          <a:chExt cx="0" cy="0"/>
        </a:xfrm>
      </p:grpSpPr>
      <p:sp>
        <p:nvSpPr>
          <p:cNvPr id="81" name="Google Shape;81;p31"/>
          <p:cNvSpPr txBox="1"/>
          <p:nvPr>
            <p:ph type="title"/>
          </p:nvPr>
        </p:nvSpPr>
        <p:spPr>
          <a:xfrm rot="5400000">
            <a:off x="7924366" y="2315931"/>
            <a:ext cx="4984956" cy="2349043"/>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31"/>
          <p:cNvSpPr txBox="1"/>
          <p:nvPr>
            <p:ph idx="1" type="body"/>
          </p:nvPr>
        </p:nvSpPr>
        <p:spPr>
          <a:xfrm rot="5400000">
            <a:off x="2547783" y="-711610"/>
            <a:ext cx="4984956" cy="8404122"/>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500"/>
              </a:spcBef>
              <a:spcAft>
                <a:spcPts val="0"/>
              </a:spcAft>
              <a:buClr>
                <a:schemeClr val="dk1"/>
              </a:buClr>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31"/>
          <p:cNvSpPr txBox="1"/>
          <p:nvPr>
            <p:ph idx="10" type="dt"/>
          </p:nvPr>
        </p:nvSpPr>
        <p:spPr>
          <a:xfrm>
            <a:off x="8369448" y="6356350"/>
            <a:ext cx="2592594"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31"/>
          <p:cNvSpPr txBox="1"/>
          <p:nvPr>
            <p:ph idx="11" type="ftr"/>
          </p:nvPr>
        </p:nvSpPr>
        <p:spPr>
          <a:xfrm>
            <a:off x="715383" y="6356350"/>
            <a:ext cx="453972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31"/>
          <p:cNvSpPr txBox="1"/>
          <p:nvPr>
            <p:ph idx="12" type="sldNum"/>
          </p:nvPr>
        </p:nvSpPr>
        <p:spPr>
          <a:xfrm>
            <a:off x="10919012" y="6356350"/>
            <a:ext cx="67235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sp>
        <p:nvSpPr>
          <p:cNvPr id="24" name="Google Shape;24;p22"/>
          <p:cNvSpPr txBox="1"/>
          <p:nvPr>
            <p:ph type="title"/>
          </p:nvPr>
        </p:nvSpPr>
        <p:spPr>
          <a:xfrm>
            <a:off x="700635" y="922096"/>
            <a:ext cx="10691265" cy="137103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22"/>
          <p:cNvSpPr txBox="1"/>
          <p:nvPr>
            <p:ph idx="1" type="body"/>
          </p:nvPr>
        </p:nvSpPr>
        <p:spPr>
          <a:xfrm>
            <a:off x="700635" y="2293126"/>
            <a:ext cx="10691265" cy="3636088"/>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500"/>
              </a:spcBef>
              <a:spcAft>
                <a:spcPts val="0"/>
              </a:spcAft>
              <a:buClr>
                <a:schemeClr val="dk1"/>
              </a:buClr>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 name="Google Shape;26;p22"/>
          <p:cNvSpPr txBox="1"/>
          <p:nvPr>
            <p:ph idx="10" type="dt"/>
          </p:nvPr>
        </p:nvSpPr>
        <p:spPr>
          <a:xfrm>
            <a:off x="8369448" y="6356350"/>
            <a:ext cx="2592594"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2"/>
          <p:cNvSpPr txBox="1"/>
          <p:nvPr>
            <p:ph idx="11" type="ftr"/>
          </p:nvPr>
        </p:nvSpPr>
        <p:spPr>
          <a:xfrm>
            <a:off x="715383" y="6356350"/>
            <a:ext cx="453972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22"/>
          <p:cNvSpPr txBox="1"/>
          <p:nvPr>
            <p:ph idx="12" type="sldNum"/>
          </p:nvPr>
        </p:nvSpPr>
        <p:spPr>
          <a:xfrm>
            <a:off x="10919012" y="6356350"/>
            <a:ext cx="67235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9" name="Shape 29"/>
        <p:cNvGrpSpPr/>
        <p:nvPr/>
      </p:nvGrpSpPr>
      <p:grpSpPr>
        <a:xfrm>
          <a:off x="0" y="0"/>
          <a:ext cx="0" cy="0"/>
          <a:chOff x="0" y="0"/>
          <a:chExt cx="0" cy="0"/>
        </a:xfrm>
      </p:grpSpPr>
      <p:sp>
        <p:nvSpPr>
          <p:cNvPr id="30" name="Google Shape;30;p23"/>
          <p:cNvSpPr txBox="1"/>
          <p:nvPr>
            <p:ph type="title"/>
          </p:nvPr>
        </p:nvSpPr>
        <p:spPr>
          <a:xfrm>
            <a:off x="685887" y="929148"/>
            <a:ext cx="10640005" cy="76154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23"/>
          <p:cNvSpPr txBox="1"/>
          <p:nvPr>
            <p:ph idx="1" type="body"/>
          </p:nvPr>
        </p:nvSpPr>
        <p:spPr>
          <a:xfrm>
            <a:off x="715384" y="1681163"/>
            <a:ext cx="5282192" cy="657225"/>
          </a:xfrm>
          <a:prstGeom prst="rect">
            <a:avLst/>
          </a:prstGeom>
          <a:noFill/>
          <a:ln>
            <a:noFill/>
          </a:ln>
        </p:spPr>
        <p:txBody>
          <a:bodyPr anchorCtr="0" anchor="b"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1600"/>
              <a:buNone/>
              <a:defRPr b="1" sz="1600">
                <a:latin typeface="Open Sans"/>
                <a:ea typeface="Open Sans"/>
                <a:cs typeface="Open Sans"/>
                <a:sym typeface="Open Sans"/>
              </a:defRPr>
            </a:lvl1pPr>
            <a:lvl2pPr indent="-228600" lvl="1" marL="914400" algn="l">
              <a:lnSpc>
                <a:spcPct val="110000"/>
              </a:lnSpc>
              <a:spcBef>
                <a:spcPts val="500"/>
              </a:spcBef>
              <a:spcAft>
                <a:spcPts val="0"/>
              </a:spcAft>
              <a:buClr>
                <a:schemeClr val="dk1"/>
              </a:buClr>
              <a:buSzPts val="1600"/>
              <a:buNone/>
              <a:defRPr b="1" sz="1600"/>
            </a:lvl2pPr>
            <a:lvl3pPr indent="-228600" lvl="2" marL="1371600" algn="l">
              <a:lnSpc>
                <a:spcPct val="110000"/>
              </a:lnSpc>
              <a:spcBef>
                <a:spcPts val="500"/>
              </a:spcBef>
              <a:spcAft>
                <a:spcPts val="0"/>
              </a:spcAft>
              <a:buClr>
                <a:schemeClr val="dk1"/>
              </a:buClr>
              <a:buSzPts val="1600"/>
              <a:buNone/>
              <a:defRPr b="1" sz="1600"/>
            </a:lvl3pPr>
            <a:lvl4pPr indent="-228600" lvl="3" marL="1828800" algn="l">
              <a:lnSpc>
                <a:spcPct val="110000"/>
              </a:lnSpc>
              <a:spcBef>
                <a:spcPts val="500"/>
              </a:spcBef>
              <a:spcAft>
                <a:spcPts val="0"/>
              </a:spcAft>
              <a:buClr>
                <a:schemeClr val="dk1"/>
              </a:buClr>
              <a:buSzPts val="1600"/>
              <a:buNone/>
              <a:defRPr b="1" sz="1600"/>
            </a:lvl4pPr>
            <a:lvl5pPr indent="-228600" lvl="4" marL="2286000" algn="l">
              <a:lnSpc>
                <a:spcPct val="11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2" name="Google Shape;32;p23"/>
          <p:cNvSpPr txBox="1"/>
          <p:nvPr>
            <p:ph idx="2" type="body"/>
          </p:nvPr>
        </p:nvSpPr>
        <p:spPr>
          <a:xfrm>
            <a:off x="715384" y="2505075"/>
            <a:ext cx="5282192" cy="3423777"/>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500"/>
              </a:spcBef>
              <a:spcAft>
                <a:spcPts val="0"/>
              </a:spcAft>
              <a:buClr>
                <a:schemeClr val="dk1"/>
              </a:buClr>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23"/>
          <p:cNvSpPr txBox="1"/>
          <p:nvPr>
            <p:ph idx="3" type="body"/>
          </p:nvPr>
        </p:nvSpPr>
        <p:spPr>
          <a:xfrm>
            <a:off x="6172200" y="1681163"/>
            <a:ext cx="5183188" cy="657225"/>
          </a:xfrm>
          <a:prstGeom prst="rect">
            <a:avLst/>
          </a:prstGeom>
          <a:noFill/>
          <a:ln>
            <a:noFill/>
          </a:ln>
        </p:spPr>
        <p:txBody>
          <a:bodyPr anchorCtr="0" anchor="b"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1600"/>
              <a:buNone/>
              <a:defRPr b="1" sz="1600">
                <a:latin typeface="Open Sans"/>
                <a:ea typeface="Open Sans"/>
                <a:cs typeface="Open Sans"/>
                <a:sym typeface="Open Sans"/>
              </a:defRPr>
            </a:lvl1pPr>
            <a:lvl2pPr indent="-228600" lvl="1" marL="914400" algn="l">
              <a:lnSpc>
                <a:spcPct val="110000"/>
              </a:lnSpc>
              <a:spcBef>
                <a:spcPts val="500"/>
              </a:spcBef>
              <a:spcAft>
                <a:spcPts val="0"/>
              </a:spcAft>
              <a:buClr>
                <a:schemeClr val="dk1"/>
              </a:buClr>
              <a:buSzPts val="1600"/>
              <a:buNone/>
              <a:defRPr b="1" sz="1600"/>
            </a:lvl2pPr>
            <a:lvl3pPr indent="-228600" lvl="2" marL="1371600" algn="l">
              <a:lnSpc>
                <a:spcPct val="110000"/>
              </a:lnSpc>
              <a:spcBef>
                <a:spcPts val="500"/>
              </a:spcBef>
              <a:spcAft>
                <a:spcPts val="0"/>
              </a:spcAft>
              <a:buClr>
                <a:schemeClr val="dk1"/>
              </a:buClr>
              <a:buSzPts val="1600"/>
              <a:buNone/>
              <a:defRPr b="1" sz="1600"/>
            </a:lvl3pPr>
            <a:lvl4pPr indent="-228600" lvl="3" marL="1828800" algn="l">
              <a:lnSpc>
                <a:spcPct val="110000"/>
              </a:lnSpc>
              <a:spcBef>
                <a:spcPts val="500"/>
              </a:spcBef>
              <a:spcAft>
                <a:spcPts val="0"/>
              </a:spcAft>
              <a:buClr>
                <a:schemeClr val="dk1"/>
              </a:buClr>
              <a:buSzPts val="1600"/>
              <a:buNone/>
              <a:defRPr b="1" sz="1600"/>
            </a:lvl4pPr>
            <a:lvl5pPr indent="-228600" lvl="4" marL="2286000" algn="l">
              <a:lnSpc>
                <a:spcPct val="11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4" name="Google Shape;34;p23"/>
          <p:cNvSpPr txBox="1"/>
          <p:nvPr>
            <p:ph idx="4" type="body"/>
          </p:nvPr>
        </p:nvSpPr>
        <p:spPr>
          <a:xfrm>
            <a:off x="6172200" y="2505075"/>
            <a:ext cx="5183188" cy="3423777"/>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500"/>
              </a:spcBef>
              <a:spcAft>
                <a:spcPts val="0"/>
              </a:spcAft>
              <a:buClr>
                <a:schemeClr val="dk1"/>
              </a:buClr>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23"/>
          <p:cNvSpPr txBox="1"/>
          <p:nvPr>
            <p:ph idx="10" type="dt"/>
          </p:nvPr>
        </p:nvSpPr>
        <p:spPr>
          <a:xfrm>
            <a:off x="8369448" y="6356350"/>
            <a:ext cx="2592594"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23"/>
          <p:cNvSpPr txBox="1"/>
          <p:nvPr>
            <p:ph idx="11" type="ftr"/>
          </p:nvPr>
        </p:nvSpPr>
        <p:spPr>
          <a:xfrm>
            <a:off x="715383" y="6356350"/>
            <a:ext cx="453972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23"/>
          <p:cNvSpPr txBox="1"/>
          <p:nvPr>
            <p:ph idx="12" type="sldNum"/>
          </p:nvPr>
        </p:nvSpPr>
        <p:spPr>
          <a:xfrm>
            <a:off x="10919012" y="6356350"/>
            <a:ext cx="67235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sp>
        <p:nvSpPr>
          <p:cNvPr id="39" name="Google Shape;39;p24"/>
          <p:cNvSpPr txBox="1"/>
          <p:nvPr>
            <p:ph type="title"/>
          </p:nvPr>
        </p:nvSpPr>
        <p:spPr>
          <a:xfrm>
            <a:off x="715383" y="1709738"/>
            <a:ext cx="10632067" cy="2852737"/>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6000"/>
              <a:buFont typeface="Open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24"/>
          <p:cNvSpPr txBox="1"/>
          <p:nvPr>
            <p:ph idx="1" type="body"/>
          </p:nvPr>
        </p:nvSpPr>
        <p:spPr>
          <a:xfrm>
            <a:off x="715383" y="4589463"/>
            <a:ext cx="10632067"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rgbClr val="888888"/>
              </a:buClr>
              <a:buSzPts val="2400"/>
              <a:buNone/>
              <a:defRPr sz="2400">
                <a:solidFill>
                  <a:srgbClr val="888888"/>
                </a:solidFill>
              </a:defRPr>
            </a:lvl1pPr>
            <a:lvl2pPr indent="-228600" lvl="1" marL="914400" algn="l">
              <a:lnSpc>
                <a:spcPct val="110000"/>
              </a:lnSpc>
              <a:spcBef>
                <a:spcPts val="500"/>
              </a:spcBef>
              <a:spcAft>
                <a:spcPts val="0"/>
              </a:spcAft>
              <a:buClr>
                <a:srgbClr val="888888"/>
              </a:buClr>
              <a:buSzPts val="2000"/>
              <a:buNone/>
              <a:defRPr sz="2000">
                <a:solidFill>
                  <a:srgbClr val="888888"/>
                </a:solidFill>
              </a:defRPr>
            </a:lvl2pPr>
            <a:lvl3pPr indent="-228600" lvl="2" marL="1371600" algn="l">
              <a:lnSpc>
                <a:spcPct val="110000"/>
              </a:lnSpc>
              <a:spcBef>
                <a:spcPts val="500"/>
              </a:spcBef>
              <a:spcAft>
                <a:spcPts val="0"/>
              </a:spcAft>
              <a:buClr>
                <a:srgbClr val="888888"/>
              </a:buClr>
              <a:buSzPts val="1800"/>
              <a:buNone/>
              <a:defRPr sz="1800">
                <a:solidFill>
                  <a:srgbClr val="888888"/>
                </a:solidFill>
              </a:defRPr>
            </a:lvl3pPr>
            <a:lvl4pPr indent="-228600" lvl="3" marL="1828800" algn="l">
              <a:lnSpc>
                <a:spcPct val="110000"/>
              </a:lnSpc>
              <a:spcBef>
                <a:spcPts val="500"/>
              </a:spcBef>
              <a:spcAft>
                <a:spcPts val="0"/>
              </a:spcAft>
              <a:buClr>
                <a:srgbClr val="888888"/>
              </a:buClr>
              <a:buSzPts val="1600"/>
              <a:buNone/>
              <a:defRPr sz="1600">
                <a:solidFill>
                  <a:srgbClr val="888888"/>
                </a:solidFill>
              </a:defRPr>
            </a:lvl4pPr>
            <a:lvl5pPr indent="-228600" lvl="4" marL="2286000" algn="l">
              <a:lnSpc>
                <a:spcPct val="11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1" name="Google Shape;41;p24"/>
          <p:cNvSpPr txBox="1"/>
          <p:nvPr>
            <p:ph idx="10" type="dt"/>
          </p:nvPr>
        </p:nvSpPr>
        <p:spPr>
          <a:xfrm>
            <a:off x="8369448" y="6356350"/>
            <a:ext cx="2592594"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4"/>
          <p:cNvSpPr txBox="1"/>
          <p:nvPr>
            <p:ph idx="11" type="ftr"/>
          </p:nvPr>
        </p:nvSpPr>
        <p:spPr>
          <a:xfrm>
            <a:off x="715383" y="6356350"/>
            <a:ext cx="453972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4"/>
          <p:cNvSpPr txBox="1"/>
          <p:nvPr>
            <p:ph idx="12" type="sldNum"/>
          </p:nvPr>
        </p:nvSpPr>
        <p:spPr>
          <a:xfrm>
            <a:off x="10919012" y="6356350"/>
            <a:ext cx="67235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4" name="Shape 44"/>
        <p:cNvGrpSpPr/>
        <p:nvPr/>
      </p:nvGrpSpPr>
      <p:grpSpPr>
        <a:xfrm>
          <a:off x="0" y="0"/>
          <a:ext cx="0" cy="0"/>
          <a:chOff x="0" y="0"/>
          <a:chExt cx="0" cy="0"/>
        </a:xfrm>
      </p:grpSpPr>
      <p:sp>
        <p:nvSpPr>
          <p:cNvPr id="45" name="Google Shape;45;p25"/>
          <p:cNvSpPr txBox="1"/>
          <p:nvPr>
            <p:ph type="title"/>
          </p:nvPr>
        </p:nvSpPr>
        <p:spPr>
          <a:xfrm>
            <a:off x="700635" y="922096"/>
            <a:ext cx="10691265" cy="112793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25"/>
          <p:cNvSpPr txBox="1"/>
          <p:nvPr>
            <p:ph idx="1" type="body"/>
          </p:nvPr>
        </p:nvSpPr>
        <p:spPr>
          <a:xfrm>
            <a:off x="715383" y="2128684"/>
            <a:ext cx="5304417" cy="3844414"/>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500"/>
              </a:spcBef>
              <a:spcAft>
                <a:spcPts val="0"/>
              </a:spcAft>
              <a:buClr>
                <a:schemeClr val="dk1"/>
              </a:buClr>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25"/>
          <p:cNvSpPr txBox="1"/>
          <p:nvPr>
            <p:ph idx="2" type="body"/>
          </p:nvPr>
        </p:nvSpPr>
        <p:spPr>
          <a:xfrm>
            <a:off x="6172200" y="2128684"/>
            <a:ext cx="5219700" cy="3844414"/>
          </a:xfrm>
          <a:prstGeom prst="rect">
            <a:avLst/>
          </a:prstGeom>
          <a:noFill/>
          <a:ln>
            <a:noFill/>
          </a:ln>
        </p:spPr>
        <p:txBody>
          <a:bodyPr anchorCtr="0" anchor="t" bIns="45700" lIns="91425" spcFirstLastPara="1" rIns="91425" wrap="square" tIns="45700">
            <a:normAutofit/>
          </a:bodyPr>
          <a:lstStyle>
            <a:lvl1pPr indent="-342900" lvl="0" marL="457200" algn="l">
              <a:lnSpc>
                <a:spcPct val="110000"/>
              </a:lnSpc>
              <a:spcBef>
                <a:spcPts val="1000"/>
              </a:spcBef>
              <a:spcAft>
                <a:spcPts val="0"/>
              </a:spcAft>
              <a:buClr>
                <a:schemeClr val="dk1"/>
              </a:buClr>
              <a:buSzPts val="1800"/>
              <a:buChar char="•"/>
              <a:defRPr/>
            </a:lvl1pPr>
            <a:lvl2pPr indent="-342900" lvl="1" marL="914400" algn="l">
              <a:lnSpc>
                <a:spcPct val="110000"/>
              </a:lnSpc>
              <a:spcBef>
                <a:spcPts val="500"/>
              </a:spcBef>
              <a:spcAft>
                <a:spcPts val="0"/>
              </a:spcAft>
              <a:buClr>
                <a:schemeClr val="dk1"/>
              </a:buClr>
              <a:buSzPts val="1800"/>
              <a:buChar char="•"/>
              <a:defRPr/>
            </a:lvl2pPr>
            <a:lvl3pPr indent="-342900" lvl="2" marL="1371600" algn="l">
              <a:lnSpc>
                <a:spcPct val="110000"/>
              </a:lnSpc>
              <a:spcBef>
                <a:spcPts val="500"/>
              </a:spcBef>
              <a:spcAft>
                <a:spcPts val="0"/>
              </a:spcAft>
              <a:buClr>
                <a:schemeClr val="dk1"/>
              </a:buClr>
              <a:buSzPts val="1800"/>
              <a:buChar char="•"/>
              <a:defRPr/>
            </a:lvl3pPr>
            <a:lvl4pPr indent="-342900" lvl="3" marL="1828800" algn="l">
              <a:lnSpc>
                <a:spcPct val="110000"/>
              </a:lnSpc>
              <a:spcBef>
                <a:spcPts val="500"/>
              </a:spcBef>
              <a:spcAft>
                <a:spcPts val="0"/>
              </a:spcAft>
              <a:buClr>
                <a:schemeClr val="dk1"/>
              </a:buClr>
              <a:buSzPts val="1800"/>
              <a:buChar char="•"/>
              <a:defRPr/>
            </a:lvl4pPr>
            <a:lvl5pPr indent="-342900" lvl="4" marL="2286000" algn="l">
              <a:lnSpc>
                <a:spcPct val="11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25"/>
          <p:cNvSpPr txBox="1"/>
          <p:nvPr>
            <p:ph idx="10" type="dt"/>
          </p:nvPr>
        </p:nvSpPr>
        <p:spPr>
          <a:xfrm>
            <a:off x="8369448" y="6356350"/>
            <a:ext cx="2592594"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5"/>
          <p:cNvSpPr txBox="1"/>
          <p:nvPr>
            <p:ph idx="11" type="ftr"/>
          </p:nvPr>
        </p:nvSpPr>
        <p:spPr>
          <a:xfrm>
            <a:off x="715383" y="6356350"/>
            <a:ext cx="453972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25"/>
          <p:cNvSpPr txBox="1"/>
          <p:nvPr>
            <p:ph idx="12" type="sldNum"/>
          </p:nvPr>
        </p:nvSpPr>
        <p:spPr>
          <a:xfrm>
            <a:off x="10919012" y="6356350"/>
            <a:ext cx="67235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26"/>
          <p:cNvSpPr txBox="1"/>
          <p:nvPr>
            <p:ph type="title"/>
          </p:nvPr>
        </p:nvSpPr>
        <p:spPr>
          <a:xfrm>
            <a:off x="700635" y="922096"/>
            <a:ext cx="10691265" cy="137103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26"/>
          <p:cNvSpPr txBox="1"/>
          <p:nvPr>
            <p:ph idx="10" type="dt"/>
          </p:nvPr>
        </p:nvSpPr>
        <p:spPr>
          <a:xfrm>
            <a:off x="8369448" y="6356350"/>
            <a:ext cx="2592594"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26"/>
          <p:cNvSpPr txBox="1"/>
          <p:nvPr>
            <p:ph idx="11" type="ftr"/>
          </p:nvPr>
        </p:nvSpPr>
        <p:spPr>
          <a:xfrm>
            <a:off x="715383" y="6356350"/>
            <a:ext cx="453972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26"/>
          <p:cNvSpPr txBox="1"/>
          <p:nvPr>
            <p:ph idx="12" type="sldNum"/>
          </p:nvPr>
        </p:nvSpPr>
        <p:spPr>
          <a:xfrm>
            <a:off x="10919012" y="6356350"/>
            <a:ext cx="67235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27"/>
          <p:cNvSpPr txBox="1"/>
          <p:nvPr>
            <p:ph idx="10" type="dt"/>
          </p:nvPr>
        </p:nvSpPr>
        <p:spPr>
          <a:xfrm>
            <a:off x="8369448" y="6356350"/>
            <a:ext cx="2592594"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27"/>
          <p:cNvSpPr txBox="1"/>
          <p:nvPr>
            <p:ph idx="11" type="ftr"/>
          </p:nvPr>
        </p:nvSpPr>
        <p:spPr>
          <a:xfrm>
            <a:off x="715383" y="6356350"/>
            <a:ext cx="453972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7"/>
          <p:cNvSpPr txBox="1"/>
          <p:nvPr>
            <p:ph idx="12" type="sldNum"/>
          </p:nvPr>
        </p:nvSpPr>
        <p:spPr>
          <a:xfrm>
            <a:off x="10919012" y="6356350"/>
            <a:ext cx="67235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0" name="Shape 60"/>
        <p:cNvGrpSpPr/>
        <p:nvPr/>
      </p:nvGrpSpPr>
      <p:grpSpPr>
        <a:xfrm>
          <a:off x="0" y="0"/>
          <a:ext cx="0" cy="0"/>
          <a:chOff x="0" y="0"/>
          <a:chExt cx="0" cy="0"/>
        </a:xfrm>
      </p:grpSpPr>
      <p:sp>
        <p:nvSpPr>
          <p:cNvPr id="61" name="Google Shape;61;p28"/>
          <p:cNvSpPr txBox="1"/>
          <p:nvPr>
            <p:ph type="title"/>
          </p:nvPr>
        </p:nvSpPr>
        <p:spPr>
          <a:xfrm>
            <a:off x="678426" y="781665"/>
            <a:ext cx="4093599" cy="1223452"/>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3200"/>
              <a:buFont typeface="Open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2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110000"/>
              </a:lnSpc>
              <a:spcBef>
                <a:spcPts val="1000"/>
              </a:spcBef>
              <a:spcAft>
                <a:spcPts val="0"/>
              </a:spcAft>
              <a:buClr>
                <a:schemeClr val="dk1"/>
              </a:buClr>
              <a:buSzPts val="3200"/>
              <a:buChar char="•"/>
              <a:defRPr sz="3200"/>
            </a:lvl1pPr>
            <a:lvl2pPr indent="-406400" lvl="1" marL="914400" algn="l">
              <a:lnSpc>
                <a:spcPct val="110000"/>
              </a:lnSpc>
              <a:spcBef>
                <a:spcPts val="500"/>
              </a:spcBef>
              <a:spcAft>
                <a:spcPts val="0"/>
              </a:spcAft>
              <a:buClr>
                <a:schemeClr val="dk1"/>
              </a:buClr>
              <a:buSzPts val="2800"/>
              <a:buChar char="•"/>
              <a:defRPr sz="2800"/>
            </a:lvl2pPr>
            <a:lvl3pPr indent="-381000" lvl="2" marL="1371600" algn="l">
              <a:lnSpc>
                <a:spcPct val="110000"/>
              </a:lnSpc>
              <a:spcBef>
                <a:spcPts val="500"/>
              </a:spcBef>
              <a:spcAft>
                <a:spcPts val="0"/>
              </a:spcAft>
              <a:buClr>
                <a:schemeClr val="dk1"/>
              </a:buClr>
              <a:buSzPts val="2400"/>
              <a:buChar char="•"/>
              <a:defRPr sz="2400"/>
            </a:lvl3pPr>
            <a:lvl4pPr indent="-355600" lvl="3" marL="1828800" algn="l">
              <a:lnSpc>
                <a:spcPct val="110000"/>
              </a:lnSpc>
              <a:spcBef>
                <a:spcPts val="500"/>
              </a:spcBef>
              <a:spcAft>
                <a:spcPts val="0"/>
              </a:spcAft>
              <a:buClr>
                <a:schemeClr val="dk1"/>
              </a:buClr>
              <a:buSzPts val="2000"/>
              <a:buChar char="•"/>
              <a:defRPr sz="2000"/>
            </a:lvl4pPr>
            <a:lvl5pPr indent="-355600" lvl="4" marL="2286000" algn="l">
              <a:lnSpc>
                <a:spcPct val="11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3" name="Google Shape;63;p28"/>
          <p:cNvSpPr txBox="1"/>
          <p:nvPr>
            <p:ph idx="2" type="body"/>
          </p:nvPr>
        </p:nvSpPr>
        <p:spPr>
          <a:xfrm>
            <a:off x="688258" y="2315497"/>
            <a:ext cx="4093599" cy="3553491"/>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1600"/>
              <a:buNone/>
              <a:defRPr sz="1600"/>
            </a:lvl1pPr>
            <a:lvl2pPr indent="-228600" lvl="1" marL="914400" algn="l">
              <a:lnSpc>
                <a:spcPct val="110000"/>
              </a:lnSpc>
              <a:spcBef>
                <a:spcPts val="500"/>
              </a:spcBef>
              <a:spcAft>
                <a:spcPts val="0"/>
              </a:spcAft>
              <a:buClr>
                <a:schemeClr val="dk1"/>
              </a:buClr>
              <a:buSzPts val="1400"/>
              <a:buNone/>
              <a:defRPr sz="1400"/>
            </a:lvl2pPr>
            <a:lvl3pPr indent="-228600" lvl="2" marL="1371600" algn="l">
              <a:lnSpc>
                <a:spcPct val="110000"/>
              </a:lnSpc>
              <a:spcBef>
                <a:spcPts val="500"/>
              </a:spcBef>
              <a:spcAft>
                <a:spcPts val="0"/>
              </a:spcAft>
              <a:buClr>
                <a:schemeClr val="dk1"/>
              </a:buClr>
              <a:buSzPts val="1200"/>
              <a:buNone/>
              <a:defRPr sz="1200"/>
            </a:lvl3pPr>
            <a:lvl4pPr indent="-228600" lvl="3" marL="1828800" algn="l">
              <a:lnSpc>
                <a:spcPct val="110000"/>
              </a:lnSpc>
              <a:spcBef>
                <a:spcPts val="500"/>
              </a:spcBef>
              <a:spcAft>
                <a:spcPts val="0"/>
              </a:spcAft>
              <a:buClr>
                <a:schemeClr val="dk1"/>
              </a:buClr>
              <a:buSzPts val="1000"/>
              <a:buNone/>
              <a:defRPr sz="1000"/>
            </a:lvl4pPr>
            <a:lvl5pPr indent="-228600" lvl="4" marL="2286000" algn="l">
              <a:lnSpc>
                <a:spcPct val="11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4" name="Google Shape;64;p28"/>
          <p:cNvSpPr txBox="1"/>
          <p:nvPr>
            <p:ph idx="10" type="dt"/>
          </p:nvPr>
        </p:nvSpPr>
        <p:spPr>
          <a:xfrm>
            <a:off x="8369448" y="6356350"/>
            <a:ext cx="2592594"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28"/>
          <p:cNvSpPr txBox="1"/>
          <p:nvPr>
            <p:ph idx="11" type="ftr"/>
          </p:nvPr>
        </p:nvSpPr>
        <p:spPr>
          <a:xfrm>
            <a:off x="715383" y="6356350"/>
            <a:ext cx="453972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8"/>
          <p:cNvSpPr txBox="1"/>
          <p:nvPr>
            <p:ph idx="12" type="sldNum"/>
          </p:nvPr>
        </p:nvSpPr>
        <p:spPr>
          <a:xfrm>
            <a:off x="10919012" y="6356350"/>
            <a:ext cx="67235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7" name="Shape 67"/>
        <p:cNvGrpSpPr/>
        <p:nvPr/>
      </p:nvGrpSpPr>
      <p:grpSpPr>
        <a:xfrm>
          <a:off x="0" y="0"/>
          <a:ext cx="0" cy="0"/>
          <a:chOff x="0" y="0"/>
          <a:chExt cx="0" cy="0"/>
        </a:xfrm>
      </p:grpSpPr>
      <p:sp>
        <p:nvSpPr>
          <p:cNvPr id="68" name="Google Shape;68;p29"/>
          <p:cNvSpPr txBox="1"/>
          <p:nvPr>
            <p:ph type="title"/>
          </p:nvPr>
        </p:nvSpPr>
        <p:spPr>
          <a:xfrm>
            <a:off x="683342" y="1066800"/>
            <a:ext cx="4103431" cy="1317523"/>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3200"/>
              <a:buFont typeface="Open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29"/>
          <p:cNvSpPr/>
          <p:nvPr>
            <p:ph idx="2" type="pic"/>
          </p:nvPr>
        </p:nvSpPr>
        <p:spPr>
          <a:xfrm>
            <a:off x="5183188" y="1066800"/>
            <a:ext cx="6172200" cy="4794250"/>
          </a:xfrm>
          <a:prstGeom prst="rect">
            <a:avLst/>
          </a:prstGeom>
          <a:noFill/>
          <a:ln>
            <a:noFill/>
          </a:ln>
        </p:spPr>
      </p:sp>
      <p:sp>
        <p:nvSpPr>
          <p:cNvPr id="70" name="Google Shape;70;p29"/>
          <p:cNvSpPr txBox="1"/>
          <p:nvPr>
            <p:ph idx="1" type="body"/>
          </p:nvPr>
        </p:nvSpPr>
        <p:spPr>
          <a:xfrm>
            <a:off x="683342" y="2552700"/>
            <a:ext cx="4103431" cy="3316288"/>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1600"/>
              <a:buNone/>
              <a:defRPr sz="1600"/>
            </a:lvl1pPr>
            <a:lvl2pPr indent="-228600" lvl="1" marL="914400" algn="l">
              <a:lnSpc>
                <a:spcPct val="110000"/>
              </a:lnSpc>
              <a:spcBef>
                <a:spcPts val="500"/>
              </a:spcBef>
              <a:spcAft>
                <a:spcPts val="0"/>
              </a:spcAft>
              <a:buClr>
                <a:schemeClr val="dk1"/>
              </a:buClr>
              <a:buSzPts val="1400"/>
              <a:buNone/>
              <a:defRPr sz="1400"/>
            </a:lvl2pPr>
            <a:lvl3pPr indent="-228600" lvl="2" marL="1371600" algn="l">
              <a:lnSpc>
                <a:spcPct val="110000"/>
              </a:lnSpc>
              <a:spcBef>
                <a:spcPts val="500"/>
              </a:spcBef>
              <a:spcAft>
                <a:spcPts val="0"/>
              </a:spcAft>
              <a:buClr>
                <a:schemeClr val="dk1"/>
              </a:buClr>
              <a:buSzPts val="1200"/>
              <a:buNone/>
              <a:defRPr sz="1200"/>
            </a:lvl3pPr>
            <a:lvl4pPr indent="-228600" lvl="3" marL="1828800" algn="l">
              <a:lnSpc>
                <a:spcPct val="110000"/>
              </a:lnSpc>
              <a:spcBef>
                <a:spcPts val="500"/>
              </a:spcBef>
              <a:spcAft>
                <a:spcPts val="0"/>
              </a:spcAft>
              <a:buClr>
                <a:schemeClr val="dk1"/>
              </a:buClr>
              <a:buSzPts val="1000"/>
              <a:buNone/>
              <a:defRPr sz="1000"/>
            </a:lvl4pPr>
            <a:lvl5pPr indent="-228600" lvl="4" marL="2286000" algn="l">
              <a:lnSpc>
                <a:spcPct val="11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 name="Google Shape;71;p29"/>
          <p:cNvSpPr txBox="1"/>
          <p:nvPr>
            <p:ph idx="10" type="dt"/>
          </p:nvPr>
        </p:nvSpPr>
        <p:spPr>
          <a:xfrm>
            <a:off x="8369448" y="6356350"/>
            <a:ext cx="2592594"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9"/>
          <p:cNvSpPr txBox="1"/>
          <p:nvPr>
            <p:ph idx="11" type="ftr"/>
          </p:nvPr>
        </p:nvSpPr>
        <p:spPr>
          <a:xfrm>
            <a:off x="715383" y="6356350"/>
            <a:ext cx="453972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9"/>
          <p:cNvSpPr txBox="1"/>
          <p:nvPr>
            <p:ph idx="12" type="sldNum"/>
          </p:nvPr>
        </p:nvSpPr>
        <p:spPr>
          <a:xfrm>
            <a:off x="10919012" y="6356350"/>
            <a:ext cx="67235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0"/>
          <p:cNvSpPr txBox="1"/>
          <p:nvPr>
            <p:ph type="title"/>
          </p:nvPr>
        </p:nvSpPr>
        <p:spPr>
          <a:xfrm>
            <a:off x="700635" y="922096"/>
            <a:ext cx="10691265" cy="137103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chemeClr val="dk1"/>
              </a:buClr>
              <a:buSzPts val="4000"/>
              <a:buFont typeface="Open Sans"/>
              <a:buNone/>
              <a:defRPr b="0" i="0" sz="4000" u="none" cap="none" strike="noStrike">
                <a:solidFill>
                  <a:schemeClr val="dk1"/>
                </a:solidFill>
                <a:latin typeface="Open Sans"/>
                <a:ea typeface="Open Sans"/>
                <a:cs typeface="Open Sans"/>
                <a:sym typeface="Open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0"/>
          <p:cNvSpPr txBox="1"/>
          <p:nvPr>
            <p:ph idx="1" type="body"/>
          </p:nvPr>
        </p:nvSpPr>
        <p:spPr>
          <a:xfrm>
            <a:off x="700635" y="2293126"/>
            <a:ext cx="10691265" cy="3636088"/>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10000"/>
              </a:lnSpc>
              <a:spcBef>
                <a:spcPts val="1000"/>
              </a:spcBef>
              <a:spcAft>
                <a:spcPts val="0"/>
              </a:spcAft>
              <a:buClr>
                <a:schemeClr val="dk1"/>
              </a:buClr>
              <a:buSzPts val="2000"/>
              <a:buFont typeface="Arial"/>
              <a:buChar char="•"/>
              <a:defRPr b="0" i="0" sz="2000" u="none" cap="none" strike="noStrike">
                <a:solidFill>
                  <a:schemeClr val="dk1"/>
                </a:solidFill>
                <a:latin typeface="Lustria"/>
                <a:ea typeface="Lustria"/>
                <a:cs typeface="Lustria"/>
                <a:sym typeface="Lustria"/>
              </a:defRPr>
            </a:lvl1pPr>
            <a:lvl2pPr indent="-342900" lvl="1" marL="914400" marR="0" rtl="0" algn="l">
              <a:lnSpc>
                <a:spcPct val="11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2pPr>
            <a:lvl3pPr indent="-330200" lvl="2" marL="1371600" marR="0" rtl="0" algn="l">
              <a:lnSpc>
                <a:spcPct val="110000"/>
              </a:lnSpc>
              <a:spcBef>
                <a:spcPts val="500"/>
              </a:spcBef>
              <a:spcAft>
                <a:spcPts val="0"/>
              </a:spcAft>
              <a:buClr>
                <a:schemeClr val="dk1"/>
              </a:buClr>
              <a:buSzPts val="1600"/>
              <a:buFont typeface="Arial"/>
              <a:buChar char="•"/>
              <a:defRPr b="0" i="0" sz="1600" u="none" cap="none" strike="noStrike">
                <a:solidFill>
                  <a:schemeClr val="dk1"/>
                </a:solidFill>
                <a:latin typeface="Lustria"/>
                <a:ea typeface="Lustria"/>
                <a:cs typeface="Lustria"/>
                <a:sym typeface="Lustria"/>
              </a:defRPr>
            </a:lvl3pPr>
            <a:lvl4pPr indent="-317500" lvl="3" marL="1828800" marR="0" rtl="0" algn="l">
              <a:lnSpc>
                <a:spcPct val="110000"/>
              </a:lnSpc>
              <a:spcBef>
                <a:spcPts val="500"/>
              </a:spcBef>
              <a:spcAft>
                <a:spcPts val="0"/>
              </a:spcAft>
              <a:buClr>
                <a:schemeClr val="dk1"/>
              </a:buClr>
              <a:buSzPts val="1400"/>
              <a:buFont typeface="Arial"/>
              <a:buChar char="•"/>
              <a:defRPr b="0" i="0" sz="1400" u="none" cap="none" strike="noStrike">
                <a:solidFill>
                  <a:schemeClr val="dk1"/>
                </a:solidFill>
                <a:latin typeface="Lustria"/>
                <a:ea typeface="Lustria"/>
                <a:cs typeface="Lustria"/>
                <a:sym typeface="Lustria"/>
              </a:defRPr>
            </a:lvl4pPr>
            <a:lvl5pPr indent="-317500" lvl="4" marL="2286000" marR="0" rtl="0" algn="l">
              <a:lnSpc>
                <a:spcPct val="110000"/>
              </a:lnSpc>
              <a:spcBef>
                <a:spcPts val="500"/>
              </a:spcBef>
              <a:spcAft>
                <a:spcPts val="0"/>
              </a:spcAft>
              <a:buClr>
                <a:schemeClr val="dk1"/>
              </a:buClr>
              <a:buSzPts val="1400"/>
              <a:buFont typeface="Arial"/>
              <a:buChar char="•"/>
              <a:defRPr b="0" i="0" sz="1400" u="none" cap="none" strike="noStrike">
                <a:solidFill>
                  <a:schemeClr val="dk1"/>
                </a:solidFill>
                <a:latin typeface="Lustria"/>
                <a:ea typeface="Lustria"/>
                <a:cs typeface="Lustria"/>
                <a:sym typeface="Lustria"/>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ustria"/>
                <a:ea typeface="Lustria"/>
                <a:cs typeface="Lustria"/>
                <a:sym typeface="Lustria"/>
              </a:defRPr>
            </a:lvl9pPr>
          </a:lstStyle>
          <a:p/>
        </p:txBody>
      </p:sp>
      <p:sp>
        <p:nvSpPr>
          <p:cNvPr id="12" name="Google Shape;12;p20"/>
          <p:cNvSpPr txBox="1"/>
          <p:nvPr>
            <p:ph idx="10" type="dt"/>
          </p:nvPr>
        </p:nvSpPr>
        <p:spPr>
          <a:xfrm>
            <a:off x="8369448" y="6356350"/>
            <a:ext cx="2592594"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chemeClr val="dk1"/>
                </a:solidFill>
                <a:latin typeface="Open Sans"/>
                <a:ea typeface="Open Sans"/>
                <a:cs typeface="Open Sans"/>
                <a:sym typeface="Open Sans"/>
              </a:defRPr>
            </a:lvl1pPr>
            <a:lvl2pPr lvl="1"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2pPr>
            <a:lvl3pPr lvl="2"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3pPr>
            <a:lvl4pPr lvl="3"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4pPr>
            <a:lvl5pPr lvl="4"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5pPr>
            <a:lvl6pPr lvl="5"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6pPr>
            <a:lvl7pPr lvl="6"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7pPr>
            <a:lvl8pPr lvl="7"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8pPr>
            <a:lvl9pPr lvl="8"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9pPr>
          </a:lstStyle>
          <a:p/>
        </p:txBody>
      </p:sp>
      <p:sp>
        <p:nvSpPr>
          <p:cNvPr id="13" name="Google Shape;13;p20"/>
          <p:cNvSpPr txBox="1"/>
          <p:nvPr>
            <p:ph idx="11" type="ftr"/>
          </p:nvPr>
        </p:nvSpPr>
        <p:spPr>
          <a:xfrm>
            <a:off x="715383" y="6356350"/>
            <a:ext cx="4539727"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dk1"/>
                </a:solidFill>
                <a:latin typeface="Open Sans"/>
                <a:ea typeface="Open Sans"/>
                <a:cs typeface="Open Sans"/>
                <a:sym typeface="Open Sans"/>
              </a:defRPr>
            </a:lvl1pPr>
            <a:lvl2pPr lvl="1"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2pPr>
            <a:lvl3pPr lvl="2"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3pPr>
            <a:lvl4pPr lvl="3"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4pPr>
            <a:lvl5pPr lvl="4"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5pPr>
            <a:lvl6pPr lvl="5"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6pPr>
            <a:lvl7pPr lvl="6"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7pPr>
            <a:lvl8pPr lvl="7"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8pPr>
            <a:lvl9pPr lvl="8"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9pPr>
          </a:lstStyle>
          <a:p/>
        </p:txBody>
      </p:sp>
      <p:sp>
        <p:nvSpPr>
          <p:cNvPr id="14" name="Google Shape;14;p20"/>
          <p:cNvSpPr txBox="1"/>
          <p:nvPr>
            <p:ph idx="12" type="sldNum"/>
          </p:nvPr>
        </p:nvSpPr>
        <p:spPr>
          <a:xfrm>
            <a:off x="10919012" y="6356350"/>
            <a:ext cx="672354"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800" u="none" cap="none" strike="noStrike">
                <a:solidFill>
                  <a:schemeClr val="dk1"/>
                </a:solidFill>
                <a:latin typeface="Lustria"/>
                <a:ea typeface="Lustria"/>
                <a:cs typeface="Lustria"/>
                <a:sym typeface="Lustria"/>
              </a:defRPr>
            </a:lvl1pPr>
            <a:lvl2pPr indent="0" lvl="1" marL="0" marR="0" rtl="0" algn="r">
              <a:spcBef>
                <a:spcPts val="0"/>
              </a:spcBef>
              <a:buNone/>
              <a:defRPr b="0" i="0" sz="1800" u="none" cap="none" strike="noStrike">
                <a:solidFill>
                  <a:schemeClr val="dk1"/>
                </a:solidFill>
                <a:latin typeface="Lustria"/>
                <a:ea typeface="Lustria"/>
                <a:cs typeface="Lustria"/>
                <a:sym typeface="Lustria"/>
              </a:defRPr>
            </a:lvl2pPr>
            <a:lvl3pPr indent="0" lvl="2" marL="0" marR="0" rtl="0" algn="r">
              <a:spcBef>
                <a:spcPts val="0"/>
              </a:spcBef>
              <a:buNone/>
              <a:defRPr b="0" i="0" sz="1800" u="none" cap="none" strike="noStrike">
                <a:solidFill>
                  <a:schemeClr val="dk1"/>
                </a:solidFill>
                <a:latin typeface="Lustria"/>
                <a:ea typeface="Lustria"/>
                <a:cs typeface="Lustria"/>
                <a:sym typeface="Lustria"/>
              </a:defRPr>
            </a:lvl3pPr>
            <a:lvl4pPr indent="0" lvl="3" marL="0" marR="0" rtl="0" algn="r">
              <a:spcBef>
                <a:spcPts val="0"/>
              </a:spcBef>
              <a:buNone/>
              <a:defRPr b="0" i="0" sz="1800" u="none" cap="none" strike="noStrike">
                <a:solidFill>
                  <a:schemeClr val="dk1"/>
                </a:solidFill>
                <a:latin typeface="Lustria"/>
                <a:ea typeface="Lustria"/>
                <a:cs typeface="Lustria"/>
                <a:sym typeface="Lustria"/>
              </a:defRPr>
            </a:lvl4pPr>
            <a:lvl5pPr indent="0" lvl="4" marL="0" marR="0" rtl="0" algn="r">
              <a:spcBef>
                <a:spcPts val="0"/>
              </a:spcBef>
              <a:buNone/>
              <a:defRPr b="0" i="0" sz="1800" u="none" cap="none" strike="noStrike">
                <a:solidFill>
                  <a:schemeClr val="dk1"/>
                </a:solidFill>
                <a:latin typeface="Lustria"/>
                <a:ea typeface="Lustria"/>
                <a:cs typeface="Lustria"/>
                <a:sym typeface="Lustria"/>
              </a:defRPr>
            </a:lvl5pPr>
            <a:lvl6pPr indent="0" lvl="5" marL="0" marR="0" rtl="0" algn="r">
              <a:spcBef>
                <a:spcPts val="0"/>
              </a:spcBef>
              <a:buNone/>
              <a:defRPr b="0" i="0" sz="1800" u="none" cap="none" strike="noStrike">
                <a:solidFill>
                  <a:schemeClr val="dk1"/>
                </a:solidFill>
                <a:latin typeface="Lustria"/>
                <a:ea typeface="Lustria"/>
                <a:cs typeface="Lustria"/>
                <a:sym typeface="Lustria"/>
              </a:defRPr>
            </a:lvl6pPr>
            <a:lvl7pPr indent="0" lvl="6" marL="0" marR="0" rtl="0" algn="r">
              <a:spcBef>
                <a:spcPts val="0"/>
              </a:spcBef>
              <a:buNone/>
              <a:defRPr b="0" i="0" sz="1800" u="none" cap="none" strike="noStrike">
                <a:solidFill>
                  <a:schemeClr val="dk1"/>
                </a:solidFill>
                <a:latin typeface="Lustria"/>
                <a:ea typeface="Lustria"/>
                <a:cs typeface="Lustria"/>
                <a:sym typeface="Lustria"/>
              </a:defRPr>
            </a:lvl7pPr>
            <a:lvl8pPr indent="0" lvl="7" marL="0" marR="0" rtl="0" algn="r">
              <a:spcBef>
                <a:spcPts val="0"/>
              </a:spcBef>
              <a:buNone/>
              <a:defRPr b="0" i="0" sz="1800" u="none" cap="none" strike="noStrike">
                <a:solidFill>
                  <a:schemeClr val="dk1"/>
                </a:solidFill>
                <a:latin typeface="Lustria"/>
                <a:ea typeface="Lustria"/>
                <a:cs typeface="Lustria"/>
                <a:sym typeface="Lustria"/>
              </a:defRPr>
            </a:lvl8pPr>
            <a:lvl9pPr indent="0" lvl="8" marL="0" marR="0" rtl="0" algn="r">
              <a:spcBef>
                <a:spcPts val="0"/>
              </a:spcBef>
              <a:buNone/>
              <a:defRPr b="0" i="0" sz="1800" u="none" cap="none" strike="noStrike">
                <a:solidFill>
                  <a:schemeClr val="dk1"/>
                </a:solidFill>
                <a:latin typeface="Lustria"/>
                <a:ea typeface="Lustria"/>
                <a:cs typeface="Lustria"/>
                <a:sym typeface="Lustria"/>
              </a:defRPr>
            </a:lvl9pPr>
          </a:lstStyle>
          <a:p>
            <a:pPr indent="0" lvl="0" marL="0" rtl="0" algn="r">
              <a:spcBef>
                <a:spcPts val="0"/>
              </a:spcBef>
              <a:spcAft>
                <a:spcPts val="0"/>
              </a:spcAft>
              <a:buNone/>
            </a:pPr>
            <a:fld id="{00000000-1234-1234-1234-123412341234}" type="slidenum">
              <a:rPr lang="en-US"/>
              <a:t>‹#›</a:t>
            </a:fld>
            <a:endParaRPr/>
          </a:p>
        </p:txBody>
      </p:sp>
      <p:cxnSp>
        <p:nvCxnSpPr>
          <p:cNvPr id="15" name="Google Shape;15;p20"/>
          <p:cNvCxnSpPr/>
          <p:nvPr/>
        </p:nvCxnSpPr>
        <p:spPr>
          <a:xfrm>
            <a:off x="800100" y="723900"/>
            <a:ext cx="10591800" cy="0"/>
          </a:xfrm>
          <a:prstGeom prst="straightConnector1">
            <a:avLst/>
          </a:prstGeom>
          <a:noFill/>
          <a:ln cap="flat" cmpd="sng" w="44450">
            <a:solidFill>
              <a:schemeClr val="dk1"/>
            </a:solidFill>
            <a:prstDash val="solid"/>
            <a:miter lim="800000"/>
            <a:headEnd len="sm" w="sm" type="none"/>
            <a:tailEnd len="sm" w="sm" type="none"/>
          </a:ln>
        </p:spPr>
      </p:cxnSp>
      <p:cxnSp>
        <p:nvCxnSpPr>
          <p:cNvPr id="16" name="Google Shape;16;p20"/>
          <p:cNvCxnSpPr/>
          <p:nvPr/>
        </p:nvCxnSpPr>
        <p:spPr>
          <a:xfrm>
            <a:off x="800100" y="6142781"/>
            <a:ext cx="10591800" cy="0"/>
          </a:xfrm>
          <a:prstGeom prst="straightConnector1">
            <a:avLst/>
          </a:prstGeom>
          <a:noFill/>
          <a:ln cap="flat" cmpd="sng" w="12700">
            <a:solidFill>
              <a:schemeClr val="dk1"/>
            </a:solidFill>
            <a:prstDash val="solid"/>
            <a:miter lim="800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guide id="3" orient="horz" pos="672">
          <p15:clr>
            <a:srgbClr val="F26B43"/>
          </p15:clr>
        </p15:guide>
        <p15:guide id="4" orient="horz" pos="912">
          <p15:clr>
            <a:srgbClr val="F26B43"/>
          </p15:clr>
        </p15:guide>
        <p15:guide id="5" pos="7176">
          <p15:clr>
            <a:srgbClr val="F26B43"/>
          </p15:clr>
        </p15:guide>
        <p15:guide id="6" pos="504">
          <p15:clr>
            <a:srgbClr val="F26B43"/>
          </p15:clr>
        </p15:guide>
        <p15:guide id="7" orient="horz" pos="3864">
          <p15:clr>
            <a:srgbClr val="F26B43"/>
          </p15:clr>
        </p15:guide>
        <p15:guide id="8" orient="horz" pos="45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8.jpg"/><Relationship Id="rId5"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hyperlink" Target="http://drive.google.com/file/d/1s3_Nb5R7eUSycixIv5ZHYAGKMVZxgzZl/view" TargetMode="External"/><Relationship Id="rId5" Type="http://schemas.openxmlformats.org/officeDocument/2006/relationships/image" Target="../media/image10.jpg"/><Relationship Id="rId6" Type="http://schemas.openxmlformats.org/officeDocument/2006/relationships/hyperlink" Target="http://drive.google.com/file/d/14xJUUpMckj1fSLpnhjV-TaOfDBGby2tK/view" TargetMode="External"/><Relationship Id="rId7" Type="http://schemas.openxmlformats.org/officeDocument/2006/relationships/image" Target="../media/image1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arxiv.org/pdf/2504.11199"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0.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15.png"/><Relationship Id="rId6" Type="http://schemas.openxmlformats.org/officeDocument/2006/relationships/image" Target="../media/image3.png"/><Relationship Id="rId7"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9" name="Shape 89"/>
        <p:cNvGrpSpPr/>
        <p:nvPr/>
      </p:nvGrpSpPr>
      <p:grpSpPr>
        <a:xfrm>
          <a:off x="0" y="0"/>
          <a:ext cx="0" cy="0"/>
          <a:chOff x="0" y="0"/>
          <a:chExt cx="0" cy="0"/>
        </a:xfrm>
      </p:grpSpPr>
      <p:sp>
        <p:nvSpPr>
          <p:cNvPr id="90" name="Google Shape;90;p1"/>
          <p:cNvSpPr txBox="1"/>
          <p:nvPr>
            <p:ph type="ctrTitle"/>
          </p:nvPr>
        </p:nvSpPr>
        <p:spPr>
          <a:xfrm>
            <a:off x="640080" y="1371600"/>
            <a:ext cx="5036821" cy="303084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5000"/>
              <a:buFont typeface="Open Sans"/>
              <a:buNone/>
            </a:pPr>
            <a:r>
              <a:rPr lang="en-US" sz="5000"/>
              <a:t>VIDEO SUMMARIZATION WITH NLP AND VLM</a:t>
            </a:r>
            <a:endParaRPr/>
          </a:p>
        </p:txBody>
      </p:sp>
      <p:pic>
        <p:nvPicPr>
          <p:cNvPr descr="preencoded.png" id="91" name="Google Shape;91;p1"/>
          <p:cNvPicPr preferRelativeResize="0"/>
          <p:nvPr/>
        </p:nvPicPr>
        <p:blipFill rotWithShape="1">
          <a:blip r:embed="rId3">
            <a:alphaModFix/>
          </a:blip>
          <a:srcRect b="8218" l="0" r="1" t="11145"/>
          <a:stretch/>
        </p:blipFill>
        <p:spPr>
          <a:xfrm>
            <a:off x="6515100" y="10"/>
            <a:ext cx="5676900" cy="6857990"/>
          </a:xfrm>
          <a:prstGeom prst="rect">
            <a:avLst/>
          </a:prstGeom>
          <a:noFill/>
          <a:ln>
            <a:noFill/>
          </a:ln>
        </p:spPr>
      </p:pic>
      <p:sp>
        <p:nvSpPr>
          <p:cNvPr id="92" name="Google Shape;92;p1"/>
          <p:cNvSpPr txBox="1"/>
          <p:nvPr/>
        </p:nvSpPr>
        <p:spPr>
          <a:xfrm>
            <a:off x="718051" y="4571301"/>
            <a:ext cx="5377949" cy="1865125"/>
          </a:xfrm>
          <a:prstGeom prst="rect">
            <a:avLst/>
          </a:prstGeom>
          <a:noFill/>
          <a:ln>
            <a:noFill/>
          </a:ln>
        </p:spPr>
        <p:txBody>
          <a:bodyPr anchorCtr="0" anchor="b" bIns="45700" lIns="91425" spcFirstLastPara="1" rIns="91425" wrap="square" tIns="45700">
            <a:normAutofit fontScale="62500" lnSpcReduction="20000"/>
          </a:bodyPr>
          <a:lstStyle/>
          <a:p>
            <a:pPr indent="0" lvl="0" marL="0" marR="0" rtl="0" algn="l">
              <a:lnSpc>
                <a:spcPct val="130000"/>
              </a:lnSpc>
              <a:spcBef>
                <a:spcPts val="0"/>
              </a:spcBef>
              <a:spcAft>
                <a:spcPts val="0"/>
              </a:spcAft>
              <a:buClr>
                <a:srgbClr val="000000"/>
              </a:buClr>
              <a:buSzPct val="87000"/>
              <a:buFont typeface="Arial"/>
              <a:buNone/>
            </a:pPr>
            <a:r>
              <a:rPr b="1" i="0" lang="en-US" sz="1800" u="none" cap="none" strike="noStrike">
                <a:solidFill>
                  <a:srgbClr val="000000"/>
                </a:solidFill>
                <a:latin typeface="Play"/>
                <a:ea typeface="Play"/>
                <a:cs typeface="Play"/>
                <a:sym typeface="Play"/>
              </a:rPr>
              <a:t>TEAM MEMBERS – GROUP 16</a:t>
            </a:r>
            <a:endParaRPr b="1" i="0" sz="1800" u="none" cap="none" strike="noStrike">
              <a:solidFill>
                <a:srgbClr val="000000"/>
              </a:solidFill>
              <a:latin typeface="Play"/>
              <a:ea typeface="Play"/>
              <a:cs typeface="Play"/>
              <a:sym typeface="Play"/>
            </a:endParaRPr>
          </a:p>
          <a:p>
            <a:pPr indent="-285750" lvl="0" marL="285750" marR="0" rtl="0" algn="l">
              <a:lnSpc>
                <a:spcPct val="130000"/>
              </a:lnSpc>
              <a:spcBef>
                <a:spcPts val="1000"/>
              </a:spcBef>
              <a:spcAft>
                <a:spcPts val="0"/>
              </a:spcAft>
              <a:buClr>
                <a:srgbClr val="000000"/>
              </a:buClr>
              <a:buSzPct val="87000"/>
              <a:buFont typeface="Arial"/>
              <a:buChar char="•"/>
            </a:pPr>
            <a:r>
              <a:rPr b="1" i="0" lang="en-US" sz="1800" u="none" cap="none" strike="noStrike">
                <a:solidFill>
                  <a:srgbClr val="000000"/>
                </a:solidFill>
                <a:latin typeface="Play"/>
                <a:ea typeface="Play"/>
                <a:cs typeface="Play"/>
                <a:sym typeface="Play"/>
              </a:rPr>
              <a:t>SAKSHI TOKEKAR</a:t>
            </a:r>
            <a:endParaRPr b="1" i="0" sz="1800" u="none" cap="none" strike="noStrike">
              <a:solidFill>
                <a:srgbClr val="000000"/>
              </a:solidFill>
              <a:latin typeface="Play"/>
              <a:ea typeface="Play"/>
              <a:cs typeface="Play"/>
              <a:sym typeface="Play"/>
            </a:endParaRPr>
          </a:p>
          <a:p>
            <a:pPr indent="-285750" lvl="0" marL="285750" marR="0" rtl="0" algn="l">
              <a:lnSpc>
                <a:spcPct val="130000"/>
              </a:lnSpc>
              <a:spcBef>
                <a:spcPts val="1000"/>
              </a:spcBef>
              <a:spcAft>
                <a:spcPts val="0"/>
              </a:spcAft>
              <a:buClr>
                <a:srgbClr val="000000"/>
              </a:buClr>
              <a:buSzPct val="87000"/>
              <a:buFont typeface="Arial"/>
              <a:buChar char="•"/>
            </a:pPr>
            <a:r>
              <a:rPr b="1" i="0" lang="en-US" sz="1800" u="none" cap="none" strike="noStrike">
                <a:solidFill>
                  <a:srgbClr val="000000"/>
                </a:solidFill>
                <a:latin typeface="Play"/>
                <a:ea typeface="Play"/>
                <a:cs typeface="Play"/>
                <a:sym typeface="Play"/>
              </a:rPr>
              <a:t>NIKHIL SESHA SAI KONDAPALLI</a:t>
            </a:r>
            <a:endParaRPr b="1" i="0" sz="1800" u="none" cap="none" strike="noStrike">
              <a:solidFill>
                <a:srgbClr val="000000"/>
              </a:solidFill>
              <a:latin typeface="Play"/>
              <a:ea typeface="Play"/>
              <a:cs typeface="Play"/>
              <a:sym typeface="Play"/>
            </a:endParaRPr>
          </a:p>
          <a:p>
            <a:pPr indent="-285750" lvl="0" marL="285750" marR="0" rtl="0" algn="l">
              <a:lnSpc>
                <a:spcPct val="130000"/>
              </a:lnSpc>
              <a:spcBef>
                <a:spcPts val="1000"/>
              </a:spcBef>
              <a:spcAft>
                <a:spcPts val="0"/>
              </a:spcAft>
              <a:buClr>
                <a:srgbClr val="000000"/>
              </a:buClr>
              <a:buSzPct val="87000"/>
              <a:buFont typeface="Arial"/>
              <a:buChar char="•"/>
            </a:pPr>
            <a:r>
              <a:rPr b="1" i="0" lang="en-US" sz="1800" u="none" cap="none" strike="noStrike">
                <a:solidFill>
                  <a:srgbClr val="000000"/>
                </a:solidFill>
                <a:latin typeface="Play"/>
                <a:ea typeface="Play"/>
                <a:cs typeface="Play"/>
                <a:sym typeface="Play"/>
              </a:rPr>
              <a:t>BHARGAVA SIVA NAGA SAI POTLURI</a:t>
            </a:r>
            <a:endParaRPr b="1" i="0" sz="1800" u="none" cap="none" strike="noStrike">
              <a:solidFill>
                <a:srgbClr val="000000"/>
              </a:solidFill>
              <a:latin typeface="Play"/>
              <a:ea typeface="Play"/>
              <a:cs typeface="Play"/>
              <a:sym typeface="Play"/>
            </a:endParaRPr>
          </a:p>
          <a:p>
            <a:pPr indent="-285750" lvl="0" marL="285750" marR="0" rtl="0" algn="l">
              <a:lnSpc>
                <a:spcPct val="130000"/>
              </a:lnSpc>
              <a:spcBef>
                <a:spcPts val="1000"/>
              </a:spcBef>
              <a:spcAft>
                <a:spcPts val="0"/>
              </a:spcAft>
              <a:buClr>
                <a:srgbClr val="000000"/>
              </a:buClr>
              <a:buSzPct val="87000"/>
              <a:buFont typeface="Arial"/>
              <a:buChar char="•"/>
            </a:pPr>
            <a:r>
              <a:rPr b="1" i="0" lang="en-US" sz="1800" u="none" cap="none" strike="noStrike">
                <a:solidFill>
                  <a:srgbClr val="000000"/>
                </a:solidFill>
                <a:latin typeface="Play"/>
                <a:ea typeface="Play"/>
                <a:cs typeface="Play"/>
                <a:sym typeface="Play"/>
              </a:rPr>
              <a:t>KAVIMAYIL PERIYAKORAVAMPALAYAM KOMARASAMY</a:t>
            </a:r>
            <a:endParaRPr b="1" i="0" sz="1800" u="none" cap="none" strike="noStrike">
              <a:solidFill>
                <a:srgbClr val="000000"/>
              </a:solidFill>
              <a:latin typeface="Play"/>
              <a:ea typeface="Play"/>
              <a:cs typeface="Play"/>
              <a:sym typeface="Play"/>
            </a:endParaRPr>
          </a:p>
          <a:p>
            <a:pPr indent="0" lvl="0" marL="0" marR="0" rtl="0" algn="l">
              <a:lnSpc>
                <a:spcPct val="130000"/>
              </a:lnSpc>
              <a:spcBef>
                <a:spcPts val="1000"/>
              </a:spcBef>
              <a:spcAft>
                <a:spcPts val="0"/>
              </a:spcAft>
              <a:buClr>
                <a:schemeClr val="dk1"/>
              </a:buClr>
              <a:buSzPct val="87000"/>
              <a:buFont typeface="Arial"/>
              <a:buNone/>
            </a:pPr>
            <a:r>
              <a:t/>
            </a:r>
            <a:endParaRPr b="1" i="0" sz="1800" u="none" cap="none" strike="noStrike">
              <a:solidFill>
                <a:srgbClr val="000000"/>
              </a:solidFill>
              <a:latin typeface="Play"/>
              <a:ea typeface="Play"/>
              <a:cs typeface="Play"/>
              <a:sym typeface="Pl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F2F2F2"/>
        </a:solidFill>
      </p:bgPr>
    </p:bg>
    <p:spTree>
      <p:nvGrpSpPr>
        <p:cNvPr id="205" name="Shape 205"/>
        <p:cNvGrpSpPr/>
        <p:nvPr/>
      </p:nvGrpSpPr>
      <p:grpSpPr>
        <a:xfrm>
          <a:off x="0" y="0"/>
          <a:ext cx="0" cy="0"/>
          <a:chOff x="0" y="0"/>
          <a:chExt cx="0" cy="0"/>
        </a:xfrm>
      </p:grpSpPr>
      <p:pic>
        <p:nvPicPr>
          <p:cNvPr descr="preencoded.png" id="206" name="Google Shape;206;p10"/>
          <p:cNvPicPr preferRelativeResize="0"/>
          <p:nvPr/>
        </p:nvPicPr>
        <p:blipFill rotWithShape="1">
          <a:blip r:embed="rId3">
            <a:alphaModFix/>
          </a:blip>
          <a:srcRect b="0" l="0" r="0" t="0"/>
          <a:stretch/>
        </p:blipFill>
        <p:spPr>
          <a:xfrm>
            <a:off x="25550" y="0"/>
            <a:ext cx="3513734" cy="6729413"/>
          </a:xfrm>
          <a:prstGeom prst="rect">
            <a:avLst/>
          </a:prstGeom>
          <a:noFill/>
          <a:ln>
            <a:noFill/>
          </a:ln>
        </p:spPr>
      </p:pic>
      <p:sp>
        <p:nvSpPr>
          <p:cNvPr id="207" name="Google Shape;207;p10"/>
          <p:cNvSpPr/>
          <p:nvPr/>
        </p:nvSpPr>
        <p:spPr>
          <a:xfrm>
            <a:off x="3707975" y="350850"/>
            <a:ext cx="7904700" cy="486000"/>
          </a:xfrm>
          <a:prstGeom prst="rect">
            <a:avLst/>
          </a:prstGeom>
          <a:noFill/>
          <a:ln>
            <a:noFill/>
          </a:ln>
        </p:spPr>
        <p:txBody>
          <a:bodyPr anchorCtr="0" anchor="t" bIns="0" lIns="0" spcFirstLastPara="1" rIns="0" wrap="square" tIns="0">
            <a:noAutofit/>
          </a:bodyPr>
          <a:lstStyle/>
          <a:p>
            <a:pPr indent="0" lvl="0" marL="0" marR="0" rtl="0" algn="l">
              <a:lnSpc>
                <a:spcPct val="93750"/>
              </a:lnSpc>
              <a:spcBef>
                <a:spcPts val="0"/>
              </a:spcBef>
              <a:spcAft>
                <a:spcPts val="0"/>
              </a:spcAft>
              <a:buNone/>
            </a:pPr>
            <a:r>
              <a:rPr b="1" lang="en-US" sz="3200">
                <a:solidFill>
                  <a:srgbClr val="F94CAF"/>
                </a:solidFill>
                <a:latin typeface="Inconsolata"/>
                <a:ea typeface="Inconsolata"/>
                <a:cs typeface="Inconsolata"/>
                <a:sym typeface="Inconsolata"/>
              </a:rPr>
              <a:t>TVSum Dataset Features</a:t>
            </a:r>
            <a:endParaRPr sz="3200">
              <a:solidFill>
                <a:schemeClr val="dk1"/>
              </a:solidFill>
              <a:latin typeface="Lustria"/>
              <a:ea typeface="Lustria"/>
              <a:cs typeface="Lustria"/>
              <a:sym typeface="Lustria"/>
            </a:endParaRPr>
          </a:p>
        </p:txBody>
      </p:sp>
      <p:sp>
        <p:nvSpPr>
          <p:cNvPr id="208" name="Google Shape;208;p10"/>
          <p:cNvSpPr/>
          <p:nvPr/>
        </p:nvSpPr>
        <p:spPr>
          <a:xfrm>
            <a:off x="3595510" y="836969"/>
            <a:ext cx="8325408" cy="2093204"/>
          </a:xfrm>
          <a:prstGeom prst="roundRect">
            <a:avLst>
              <a:gd fmla="val 16667" name="adj"/>
            </a:avLst>
          </a:prstGeom>
          <a:noFill/>
          <a:ln cap="flat" cmpd="sng" w="12700">
            <a:solidFill>
              <a:srgbClr val="CFB39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209" name="Google Shape;209;p10"/>
          <p:cNvSpPr txBox="1"/>
          <p:nvPr/>
        </p:nvSpPr>
        <p:spPr>
          <a:xfrm>
            <a:off x="3707963" y="898848"/>
            <a:ext cx="8325408" cy="2031325"/>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Lustria"/>
                <a:ea typeface="Lustria"/>
                <a:cs typeface="Lustria"/>
                <a:sym typeface="Lustria"/>
              </a:rPr>
              <a:t>50 videos of various genres in TVSum Dataset​</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Lustria"/>
                <a:ea typeface="Lustria"/>
                <a:cs typeface="Lustria"/>
                <a:sym typeface="Lustria"/>
              </a:rPr>
              <a:t>Train Test Split : 40 Videos for Training and 10 Test Videos​</a:t>
            </a:r>
            <a:endParaRPr/>
          </a:p>
          <a:p>
            <a:pPr indent="-285750" lvl="0" marL="285750" marR="0" rtl="0" algn="l">
              <a:spcBef>
                <a:spcPts val="0"/>
              </a:spcBef>
              <a:spcAft>
                <a:spcPts val="0"/>
              </a:spcAft>
              <a:buClr>
                <a:schemeClr val="dk1"/>
              </a:buClr>
              <a:buSzPts val="1800"/>
              <a:buFont typeface="Arial"/>
              <a:buChar char="•"/>
            </a:pPr>
            <a:r>
              <a:rPr b="1" lang="en-US" sz="1800">
                <a:solidFill>
                  <a:schemeClr val="dk1"/>
                </a:solidFill>
                <a:latin typeface="Lustria"/>
                <a:ea typeface="Lustria"/>
                <a:cs typeface="Lustria"/>
                <a:sym typeface="Lustria"/>
              </a:rPr>
              <a:t>One Sample Annotated Video Metadata from the dataset:</a:t>
            </a:r>
            <a:r>
              <a:rPr lang="en-US" sz="1800">
                <a:solidFill>
                  <a:schemeClr val="dk1"/>
                </a:solidFill>
                <a:latin typeface="Lustria"/>
                <a:ea typeface="Lustria"/>
                <a:cs typeface="Lustria"/>
                <a:sym typeface="Lustria"/>
              </a:rPr>
              <a:t>​</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Lustria"/>
                <a:ea typeface="Lustria"/>
                <a:cs typeface="Lustria"/>
                <a:sym typeface="Lustria"/>
              </a:rPr>
              <a:t>Video Id: 38, Video Length: 94 secs     </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Lustria"/>
                <a:ea typeface="Lustria"/>
                <a:cs typeface="Lustria"/>
                <a:sym typeface="Lustria"/>
              </a:rPr>
              <a:t>Number of Frames: 2941           </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Lustria"/>
                <a:ea typeface="Lustria"/>
                <a:cs typeface="Lustria"/>
                <a:sym typeface="Lustria"/>
              </a:rPr>
              <a:t>fps (frames per second): 30       </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Lustria"/>
                <a:ea typeface="Lustria"/>
                <a:cs typeface="Lustria"/>
                <a:sym typeface="Lustria"/>
              </a:rPr>
              <a:t>Feature Steps/Picks: 197 (Video Specific)​</a:t>
            </a:r>
            <a:endParaRPr/>
          </a:p>
        </p:txBody>
      </p:sp>
      <p:graphicFrame>
        <p:nvGraphicFramePr>
          <p:cNvPr id="210" name="Google Shape;210;p10"/>
          <p:cNvGraphicFramePr/>
          <p:nvPr/>
        </p:nvGraphicFramePr>
        <p:xfrm>
          <a:off x="3651737" y="3031005"/>
          <a:ext cx="3000000" cy="3000000"/>
        </p:xfrm>
        <a:graphic>
          <a:graphicData uri="http://schemas.openxmlformats.org/drawingml/2006/table">
            <a:tbl>
              <a:tblPr>
                <a:noFill/>
                <a:tableStyleId>{074DCF13-394A-4583-8AA6-7DF34BA83A93}</a:tableStyleId>
              </a:tblPr>
              <a:tblGrid>
                <a:gridCol w="1818600"/>
                <a:gridCol w="913550"/>
                <a:gridCol w="5537050"/>
              </a:tblGrid>
              <a:tr h="430500">
                <a:tc>
                  <a:txBody>
                    <a:bodyPr/>
                    <a:lstStyle/>
                    <a:p>
                      <a:pPr indent="0" lvl="0" marL="0" marR="0" rtl="0" algn="ctr">
                        <a:lnSpc>
                          <a:spcPct val="120833"/>
                        </a:lnSpc>
                        <a:spcBef>
                          <a:spcPts val="0"/>
                        </a:spcBef>
                        <a:spcAft>
                          <a:spcPts val="0"/>
                        </a:spcAft>
                        <a:buClr>
                          <a:srgbClr val="FFFFFF"/>
                        </a:buClr>
                        <a:buSzPts val="1800"/>
                        <a:buFont typeface="Inconsolata"/>
                        <a:buNone/>
                      </a:pPr>
                      <a:r>
                        <a:rPr b="1" lang="en-US" sz="1800" u="none" cap="none" strike="noStrike">
                          <a:solidFill>
                            <a:srgbClr val="FFFFFF"/>
                          </a:solidFill>
                          <a:latin typeface="Inconsolata"/>
                          <a:ea typeface="Inconsolata"/>
                          <a:cs typeface="Inconsolata"/>
                          <a:sym typeface="Inconsolata"/>
                        </a:rPr>
                        <a:t>Key​</a:t>
                      </a:r>
                      <a:endParaRPr b="1" i="0" sz="1800" u="none" cap="none" strike="noStrike">
                        <a:solidFill>
                          <a:srgbClr val="FFFFFF"/>
                        </a:solidFill>
                        <a:latin typeface="Inconsolata"/>
                        <a:ea typeface="Inconsolata"/>
                        <a:cs typeface="Inconsolata"/>
                        <a:sym typeface="Inconsolata"/>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2F1C54"/>
                    </a:solidFill>
                  </a:tcPr>
                </a:tc>
                <a:tc>
                  <a:txBody>
                    <a:bodyPr/>
                    <a:lstStyle/>
                    <a:p>
                      <a:pPr indent="0" lvl="0" marL="0" marR="0" rtl="0" algn="ctr">
                        <a:lnSpc>
                          <a:spcPct val="120833"/>
                        </a:lnSpc>
                        <a:spcBef>
                          <a:spcPts val="0"/>
                        </a:spcBef>
                        <a:spcAft>
                          <a:spcPts val="0"/>
                        </a:spcAft>
                        <a:buClr>
                          <a:srgbClr val="FFFFFF"/>
                        </a:buClr>
                        <a:buSzPts val="1800"/>
                        <a:buFont typeface="Inconsolata"/>
                        <a:buNone/>
                      </a:pPr>
                      <a:r>
                        <a:rPr b="1" lang="en-US" sz="1800" u="none" cap="none" strike="noStrike">
                          <a:solidFill>
                            <a:srgbClr val="FFFFFF"/>
                          </a:solidFill>
                          <a:latin typeface="Inconsolata"/>
                          <a:ea typeface="Inconsolata"/>
                          <a:cs typeface="Inconsolata"/>
                          <a:sym typeface="Inconsolata"/>
                        </a:rPr>
                        <a:t>Space​</a:t>
                      </a:r>
                      <a:endParaRPr b="1" i="0" sz="1800" u="none" cap="none" strike="noStrike">
                        <a:solidFill>
                          <a:srgbClr val="FFFFFF"/>
                        </a:solidFill>
                        <a:latin typeface="Inconsolata"/>
                        <a:ea typeface="Inconsolata"/>
                        <a:cs typeface="Inconsolata"/>
                        <a:sym typeface="Inconsolata"/>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2F1C54"/>
                    </a:solidFill>
                  </a:tcPr>
                </a:tc>
                <a:tc>
                  <a:txBody>
                    <a:bodyPr/>
                    <a:lstStyle/>
                    <a:p>
                      <a:pPr indent="0" lvl="0" marL="0" marR="0" rtl="0" algn="ctr">
                        <a:lnSpc>
                          <a:spcPct val="120833"/>
                        </a:lnSpc>
                        <a:spcBef>
                          <a:spcPts val="0"/>
                        </a:spcBef>
                        <a:spcAft>
                          <a:spcPts val="0"/>
                        </a:spcAft>
                        <a:buClr>
                          <a:srgbClr val="FFFFFF"/>
                        </a:buClr>
                        <a:buSzPts val="1800"/>
                        <a:buFont typeface="Inconsolata"/>
                        <a:buNone/>
                      </a:pPr>
                      <a:r>
                        <a:rPr b="1" lang="en-US" sz="1800" u="none" cap="none" strike="noStrike">
                          <a:solidFill>
                            <a:srgbClr val="FFFFFF"/>
                          </a:solidFill>
                          <a:latin typeface="Inconsolata"/>
                          <a:ea typeface="Inconsolata"/>
                          <a:cs typeface="Inconsolata"/>
                          <a:sym typeface="Inconsolata"/>
                        </a:rPr>
                        <a:t>Description​</a:t>
                      </a:r>
                      <a:endParaRPr b="1" i="0" sz="1800" u="none" cap="none" strike="noStrike">
                        <a:solidFill>
                          <a:srgbClr val="FFFFFF"/>
                        </a:solidFill>
                        <a:latin typeface="Inconsolata"/>
                        <a:ea typeface="Inconsolata"/>
                        <a:cs typeface="Inconsolata"/>
                        <a:sym typeface="Inconsolata"/>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2F1C54"/>
                    </a:solidFill>
                  </a:tcPr>
                </a:tc>
              </a:tr>
              <a:tr h="681775">
                <a:tc>
                  <a:txBody>
                    <a:bodyPr/>
                    <a:lstStyle/>
                    <a:p>
                      <a:pPr indent="0" lvl="0" marL="0" marR="0" rtl="0" algn="l">
                        <a:lnSpc>
                          <a:spcPct val="135937"/>
                        </a:lnSpc>
                        <a:spcBef>
                          <a:spcPts val="0"/>
                        </a:spcBef>
                        <a:spcAft>
                          <a:spcPts val="0"/>
                        </a:spcAft>
                        <a:buClr>
                          <a:schemeClr val="lt2"/>
                        </a:buClr>
                        <a:buSzPts val="1600"/>
                        <a:buFont typeface="Lustria"/>
                        <a:buNone/>
                      </a:pPr>
                      <a:r>
                        <a:rPr b="0" lang="en-US" sz="1600" u="none" cap="none" strike="noStrike">
                          <a:solidFill>
                            <a:schemeClr val="lt2"/>
                          </a:solidFill>
                        </a:rPr>
                        <a:t>picks​</a:t>
                      </a:r>
                      <a:endParaRPr b="0" i="0" sz="1600" u="none" cap="none" strike="noStrike">
                        <a:solidFill>
                          <a:schemeClr val="lt2"/>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2F1C54"/>
                    </a:solidFill>
                  </a:tcPr>
                </a:tc>
                <a:tc>
                  <a:txBody>
                    <a:bodyPr/>
                    <a:lstStyle/>
                    <a:p>
                      <a:pPr indent="0" lvl="0" marL="0" marR="0" rtl="0" algn="l">
                        <a:lnSpc>
                          <a:spcPct val="155357"/>
                        </a:lnSpc>
                        <a:spcBef>
                          <a:spcPts val="0"/>
                        </a:spcBef>
                        <a:spcAft>
                          <a:spcPts val="0"/>
                        </a:spcAft>
                        <a:buClr>
                          <a:schemeClr val="lt2"/>
                        </a:buClr>
                        <a:buSzPts val="1400"/>
                        <a:buFont typeface="Lustria"/>
                        <a:buNone/>
                      </a:pPr>
                      <a:r>
                        <a:rPr b="0" lang="en-US" sz="1400" u="none" cap="none" strike="noStrike">
                          <a:solidFill>
                            <a:schemeClr val="lt2"/>
                          </a:solidFill>
                        </a:rPr>
                        <a:t>(197,)​</a:t>
                      </a:r>
                      <a:endParaRPr b="0" i="0" sz="1400" u="none" cap="none" strike="noStrike">
                        <a:solidFill>
                          <a:schemeClr val="lt2"/>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2F1C54"/>
                    </a:solidFill>
                  </a:tcPr>
                </a:tc>
                <a:tc>
                  <a:txBody>
                    <a:bodyPr/>
                    <a:lstStyle/>
                    <a:p>
                      <a:pPr indent="0" lvl="0" marL="0" marR="0" rtl="0" algn="l">
                        <a:lnSpc>
                          <a:spcPct val="135937"/>
                        </a:lnSpc>
                        <a:spcBef>
                          <a:spcPts val="0"/>
                        </a:spcBef>
                        <a:spcAft>
                          <a:spcPts val="0"/>
                        </a:spcAft>
                        <a:buClr>
                          <a:schemeClr val="lt2"/>
                        </a:buClr>
                        <a:buSzPts val="1600"/>
                        <a:buFont typeface="Lustria"/>
                        <a:buNone/>
                      </a:pPr>
                      <a:r>
                        <a:rPr b="0" lang="en-US" sz="1600" u="none" cap="none" strike="noStrike">
                          <a:solidFill>
                            <a:schemeClr val="lt2"/>
                          </a:solidFill>
                        </a:rPr>
                        <a:t>The specific frame indices that were sampled to generate the features (e.g., frame 0, 15, 30, etc.).​</a:t>
                      </a:r>
                      <a:endParaRPr b="0" i="0" sz="1600" u="none" cap="none" strike="noStrike">
                        <a:solidFill>
                          <a:schemeClr val="lt2"/>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2F1C54"/>
                    </a:solidFill>
                  </a:tcPr>
                </a:tc>
              </a:tr>
              <a:tr h="681775">
                <a:tc>
                  <a:txBody>
                    <a:bodyPr/>
                    <a:lstStyle/>
                    <a:p>
                      <a:pPr indent="0" lvl="0" marL="0" marR="0" rtl="0" algn="l">
                        <a:lnSpc>
                          <a:spcPct val="135937"/>
                        </a:lnSpc>
                        <a:spcBef>
                          <a:spcPts val="0"/>
                        </a:spcBef>
                        <a:spcAft>
                          <a:spcPts val="0"/>
                        </a:spcAft>
                        <a:buClr>
                          <a:schemeClr val="lt2"/>
                        </a:buClr>
                        <a:buSzPts val="1600"/>
                        <a:buFont typeface="Lustria"/>
                        <a:buNone/>
                      </a:pPr>
                      <a:r>
                        <a:rPr b="0" lang="en-US" sz="1600" u="none" cap="none" strike="noStrike">
                          <a:solidFill>
                            <a:schemeClr val="lt2"/>
                          </a:solidFill>
                        </a:rPr>
                        <a:t>features​</a:t>
                      </a:r>
                      <a:endParaRPr b="0" i="0" sz="1600" u="none" cap="none" strike="noStrike">
                        <a:solidFill>
                          <a:schemeClr val="lt2"/>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2F1C54"/>
                    </a:solidFill>
                  </a:tcPr>
                </a:tc>
                <a:tc>
                  <a:txBody>
                    <a:bodyPr/>
                    <a:lstStyle/>
                    <a:p>
                      <a:pPr indent="0" lvl="0" marL="0" marR="0" rtl="0" algn="l">
                        <a:lnSpc>
                          <a:spcPct val="155357"/>
                        </a:lnSpc>
                        <a:spcBef>
                          <a:spcPts val="0"/>
                        </a:spcBef>
                        <a:spcAft>
                          <a:spcPts val="0"/>
                        </a:spcAft>
                        <a:buClr>
                          <a:schemeClr val="lt2"/>
                        </a:buClr>
                        <a:buSzPts val="1400"/>
                        <a:buFont typeface="Lustria"/>
                        <a:buNone/>
                      </a:pPr>
                      <a:r>
                        <a:rPr b="0" lang="en-US" sz="1400" u="none" cap="none" strike="noStrike">
                          <a:solidFill>
                            <a:schemeClr val="lt2"/>
                          </a:solidFill>
                        </a:rPr>
                        <a:t>(197, 1024)​</a:t>
                      </a:r>
                      <a:endParaRPr b="0" i="0" sz="1400" u="none" cap="none" strike="noStrike">
                        <a:solidFill>
                          <a:schemeClr val="lt2"/>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2F1C54"/>
                    </a:solidFill>
                  </a:tcPr>
                </a:tc>
                <a:tc>
                  <a:txBody>
                    <a:bodyPr/>
                    <a:lstStyle/>
                    <a:p>
                      <a:pPr indent="0" lvl="0" marL="0" marR="0" rtl="0" algn="l">
                        <a:lnSpc>
                          <a:spcPct val="135937"/>
                        </a:lnSpc>
                        <a:spcBef>
                          <a:spcPts val="0"/>
                        </a:spcBef>
                        <a:spcAft>
                          <a:spcPts val="0"/>
                        </a:spcAft>
                        <a:buClr>
                          <a:schemeClr val="lt2"/>
                        </a:buClr>
                        <a:buSzPts val="1600"/>
                        <a:buFont typeface="Lustria"/>
                        <a:buNone/>
                      </a:pPr>
                      <a:r>
                        <a:rPr b="0" lang="en-US" sz="1600" u="none" cap="none" strike="noStrike">
                          <a:solidFill>
                            <a:schemeClr val="lt2"/>
                          </a:solidFill>
                        </a:rPr>
                        <a:t>The extracted visual features (GoogLeNet pool5) for each of the 197 steps.​</a:t>
                      </a:r>
                      <a:endParaRPr b="0" i="0" sz="1600" u="none" cap="none" strike="noStrike">
                        <a:solidFill>
                          <a:schemeClr val="lt2"/>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2F1C54"/>
                    </a:solidFill>
                  </a:tcPr>
                </a:tc>
              </a:tr>
              <a:tr h="681775">
                <a:tc>
                  <a:txBody>
                    <a:bodyPr/>
                    <a:lstStyle/>
                    <a:p>
                      <a:pPr indent="0" lvl="0" marL="0" marR="0" rtl="0" algn="l">
                        <a:lnSpc>
                          <a:spcPct val="135937"/>
                        </a:lnSpc>
                        <a:spcBef>
                          <a:spcPts val="0"/>
                        </a:spcBef>
                        <a:spcAft>
                          <a:spcPts val="0"/>
                        </a:spcAft>
                        <a:buClr>
                          <a:schemeClr val="lt2"/>
                        </a:buClr>
                        <a:buSzPts val="1600"/>
                        <a:buFont typeface="Lustria"/>
                        <a:buNone/>
                      </a:pPr>
                      <a:r>
                        <a:rPr b="0" lang="en-US" sz="1600" u="none" cap="none" strike="noStrike">
                          <a:solidFill>
                            <a:schemeClr val="lt2"/>
                          </a:solidFill>
                        </a:rPr>
                        <a:t>gtscore​</a:t>
                      </a:r>
                      <a:endParaRPr b="0" i="0" sz="1600" u="none" cap="none" strike="noStrike">
                        <a:solidFill>
                          <a:schemeClr val="lt2"/>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2F1C54"/>
                    </a:solidFill>
                  </a:tcPr>
                </a:tc>
                <a:tc>
                  <a:txBody>
                    <a:bodyPr/>
                    <a:lstStyle/>
                    <a:p>
                      <a:pPr indent="0" lvl="0" marL="0" marR="0" rtl="0" algn="l">
                        <a:lnSpc>
                          <a:spcPct val="155357"/>
                        </a:lnSpc>
                        <a:spcBef>
                          <a:spcPts val="0"/>
                        </a:spcBef>
                        <a:spcAft>
                          <a:spcPts val="0"/>
                        </a:spcAft>
                        <a:buClr>
                          <a:schemeClr val="lt2"/>
                        </a:buClr>
                        <a:buSzPts val="1400"/>
                        <a:buFont typeface="Lustria"/>
                        <a:buNone/>
                      </a:pPr>
                      <a:r>
                        <a:rPr b="0" lang="en-US" sz="1400" u="none" cap="none" strike="noStrike">
                          <a:solidFill>
                            <a:schemeClr val="lt2"/>
                          </a:solidFill>
                        </a:rPr>
                        <a:t>(197,)​</a:t>
                      </a:r>
                      <a:endParaRPr b="0" i="0" sz="1400" u="none" cap="none" strike="noStrike">
                        <a:solidFill>
                          <a:schemeClr val="lt2"/>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2F1C54"/>
                    </a:solidFill>
                  </a:tcPr>
                </a:tc>
                <a:tc>
                  <a:txBody>
                    <a:bodyPr/>
                    <a:lstStyle/>
                    <a:p>
                      <a:pPr indent="0" lvl="0" marL="0" marR="0" rtl="0" algn="l">
                        <a:lnSpc>
                          <a:spcPct val="135937"/>
                        </a:lnSpc>
                        <a:spcBef>
                          <a:spcPts val="0"/>
                        </a:spcBef>
                        <a:spcAft>
                          <a:spcPts val="0"/>
                        </a:spcAft>
                        <a:buClr>
                          <a:schemeClr val="lt2"/>
                        </a:buClr>
                        <a:buSzPts val="1600"/>
                        <a:buFont typeface="Lustria"/>
                        <a:buNone/>
                      </a:pPr>
                      <a:r>
                        <a:rPr b="0" lang="en-US" sz="1600" u="none" cap="none" strike="noStrike">
                          <a:solidFill>
                            <a:schemeClr val="lt2"/>
                          </a:solidFill>
                        </a:rPr>
                        <a:t>The ground truth importance score (0-1) for each step, averaged from user annotations.​</a:t>
                      </a:r>
                      <a:endParaRPr b="0" i="0" sz="1600" u="none" cap="none" strike="noStrike">
                        <a:solidFill>
                          <a:schemeClr val="lt2"/>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2F1C54"/>
                    </a:solidFill>
                  </a:tcPr>
                </a:tc>
              </a:tr>
              <a:tr h="440800">
                <a:tc>
                  <a:txBody>
                    <a:bodyPr/>
                    <a:lstStyle/>
                    <a:p>
                      <a:pPr indent="0" lvl="0" marL="0" marR="0" rtl="0" algn="l">
                        <a:lnSpc>
                          <a:spcPct val="135937"/>
                        </a:lnSpc>
                        <a:spcBef>
                          <a:spcPts val="0"/>
                        </a:spcBef>
                        <a:spcAft>
                          <a:spcPts val="0"/>
                        </a:spcAft>
                        <a:buClr>
                          <a:schemeClr val="lt2"/>
                        </a:buClr>
                        <a:buSzPts val="1600"/>
                        <a:buFont typeface="Lustria"/>
                        <a:buNone/>
                      </a:pPr>
                      <a:r>
                        <a:rPr b="0" lang="en-US" sz="1600" u="none" cap="none" strike="noStrike">
                          <a:solidFill>
                            <a:schemeClr val="lt2"/>
                          </a:solidFill>
                        </a:rPr>
                        <a:t>n_frame_per_seg</a:t>
                      </a:r>
                      <a:endParaRPr b="0" i="0" sz="1600" u="none" cap="none" strike="noStrike">
                        <a:solidFill>
                          <a:schemeClr val="lt2"/>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2F1C54"/>
                    </a:solidFill>
                  </a:tcPr>
                </a:tc>
                <a:tc>
                  <a:txBody>
                    <a:bodyPr/>
                    <a:lstStyle/>
                    <a:p>
                      <a:pPr indent="0" lvl="0" marL="0" marR="0" rtl="0" algn="l">
                        <a:lnSpc>
                          <a:spcPct val="155357"/>
                        </a:lnSpc>
                        <a:spcBef>
                          <a:spcPts val="0"/>
                        </a:spcBef>
                        <a:spcAft>
                          <a:spcPts val="0"/>
                        </a:spcAft>
                        <a:buClr>
                          <a:schemeClr val="lt2"/>
                        </a:buClr>
                        <a:buSzPts val="1400"/>
                        <a:buFont typeface="Lustria"/>
                        <a:buNone/>
                      </a:pPr>
                      <a:r>
                        <a:rPr b="0" lang="en-US" sz="1400" u="none" cap="none" strike="noStrike">
                          <a:solidFill>
                            <a:schemeClr val="lt2"/>
                          </a:solidFill>
                        </a:rPr>
                        <a:t>(20,)​</a:t>
                      </a:r>
                      <a:endParaRPr b="0" i="0" sz="1400" u="none" cap="none" strike="noStrike">
                        <a:solidFill>
                          <a:schemeClr val="lt2"/>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2F1C54"/>
                    </a:solidFill>
                  </a:tcPr>
                </a:tc>
                <a:tc>
                  <a:txBody>
                    <a:bodyPr/>
                    <a:lstStyle/>
                    <a:p>
                      <a:pPr indent="0" lvl="0" marL="0" marR="0" rtl="0" algn="l">
                        <a:lnSpc>
                          <a:spcPct val="135937"/>
                        </a:lnSpc>
                        <a:spcBef>
                          <a:spcPts val="0"/>
                        </a:spcBef>
                        <a:spcAft>
                          <a:spcPts val="0"/>
                        </a:spcAft>
                        <a:buClr>
                          <a:schemeClr val="lt2"/>
                        </a:buClr>
                        <a:buSzPts val="1600"/>
                        <a:buFont typeface="Lustria"/>
                        <a:buNone/>
                      </a:pPr>
                      <a:r>
                        <a:rPr b="0" lang="en-US" sz="1600" u="none" cap="none" strike="noStrike">
                          <a:solidFill>
                            <a:schemeClr val="lt2"/>
                          </a:solidFill>
                        </a:rPr>
                        <a:t>The number of frames contained in each of the 20 segments.​</a:t>
                      </a:r>
                      <a:endParaRPr b="0" i="0" sz="1600" u="none" cap="none" strike="noStrike">
                        <a:solidFill>
                          <a:schemeClr val="lt2"/>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2F1C54"/>
                    </a:solidFill>
                  </a:tcPr>
                </a:tc>
              </a:tr>
              <a:tr h="681775">
                <a:tc>
                  <a:txBody>
                    <a:bodyPr/>
                    <a:lstStyle/>
                    <a:p>
                      <a:pPr indent="0" lvl="0" marL="0" marR="0" rtl="0" algn="l">
                        <a:lnSpc>
                          <a:spcPct val="135937"/>
                        </a:lnSpc>
                        <a:spcBef>
                          <a:spcPts val="0"/>
                        </a:spcBef>
                        <a:spcAft>
                          <a:spcPts val="0"/>
                        </a:spcAft>
                        <a:buClr>
                          <a:schemeClr val="lt2"/>
                        </a:buClr>
                        <a:buSzPts val="1600"/>
                        <a:buFont typeface="Lustria"/>
                        <a:buNone/>
                      </a:pPr>
                      <a:r>
                        <a:rPr b="0" lang="en-US" sz="1600" u="none" cap="none" strike="noStrike">
                          <a:solidFill>
                            <a:schemeClr val="lt2"/>
                          </a:solidFill>
                        </a:rPr>
                        <a:t>change_points​</a:t>
                      </a:r>
                      <a:endParaRPr b="0" i="0" sz="1600" u="none" cap="none" strike="noStrike">
                        <a:solidFill>
                          <a:schemeClr val="lt2"/>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2F1C54"/>
                    </a:solidFill>
                  </a:tcPr>
                </a:tc>
                <a:tc>
                  <a:txBody>
                    <a:bodyPr/>
                    <a:lstStyle/>
                    <a:p>
                      <a:pPr indent="0" lvl="0" marL="0" marR="0" rtl="0" algn="l">
                        <a:lnSpc>
                          <a:spcPct val="155357"/>
                        </a:lnSpc>
                        <a:spcBef>
                          <a:spcPts val="0"/>
                        </a:spcBef>
                        <a:spcAft>
                          <a:spcPts val="0"/>
                        </a:spcAft>
                        <a:buClr>
                          <a:schemeClr val="lt2"/>
                        </a:buClr>
                        <a:buSzPts val="1400"/>
                        <a:buFont typeface="Lustria"/>
                        <a:buNone/>
                      </a:pPr>
                      <a:r>
                        <a:rPr b="0" lang="en-US" sz="1400" u="none" cap="none" strike="noStrike">
                          <a:solidFill>
                            <a:schemeClr val="lt2"/>
                          </a:solidFill>
                        </a:rPr>
                        <a:t>(20, 2)​</a:t>
                      </a:r>
                      <a:endParaRPr b="0" i="0" sz="1400" u="none" cap="none" strike="noStrike">
                        <a:solidFill>
                          <a:schemeClr val="lt2"/>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2F1C54"/>
                    </a:solidFill>
                  </a:tcPr>
                </a:tc>
                <a:tc>
                  <a:txBody>
                    <a:bodyPr/>
                    <a:lstStyle/>
                    <a:p>
                      <a:pPr indent="0" lvl="0" marL="0" marR="0" rtl="0" algn="l">
                        <a:lnSpc>
                          <a:spcPct val="135937"/>
                        </a:lnSpc>
                        <a:spcBef>
                          <a:spcPts val="0"/>
                        </a:spcBef>
                        <a:spcAft>
                          <a:spcPts val="0"/>
                        </a:spcAft>
                        <a:buClr>
                          <a:schemeClr val="lt2"/>
                        </a:buClr>
                        <a:buSzPts val="1600"/>
                        <a:buFont typeface="Lustria"/>
                        <a:buNone/>
                      </a:pPr>
                      <a:r>
                        <a:rPr b="0" lang="en-US" sz="1600" u="none" cap="none" strike="noStrike">
                          <a:solidFill>
                            <a:schemeClr val="lt2"/>
                          </a:solidFill>
                        </a:rPr>
                        <a:t>The start and end frame indices for each of the 20 video segments (shots).​</a:t>
                      </a:r>
                      <a:endParaRPr b="0" i="0" sz="1600" u="none" cap="none" strike="noStrike">
                        <a:solidFill>
                          <a:schemeClr val="lt2"/>
                        </a:solidFil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2F1C54"/>
                    </a:solidFill>
                  </a:tcPr>
                </a:tc>
              </a:tr>
            </a:tbl>
          </a:graphicData>
        </a:graphic>
      </p:graphicFrame>
      <p:sp>
        <p:nvSpPr>
          <p:cNvPr id="211" name="Google Shape;211;p10"/>
          <p:cNvSpPr/>
          <p:nvPr/>
        </p:nvSpPr>
        <p:spPr>
          <a:xfrm>
            <a:off x="4508968" y="3235445"/>
            <a:ext cx="12192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Times"/>
              <a:buNone/>
            </a:pPr>
            <a:r>
              <a:rPr b="0" i="0" lang="en-US" sz="1800" u="none" cap="none" strike="noStrike">
                <a:solidFill>
                  <a:srgbClr val="000000"/>
                </a:solidFill>
                <a:latin typeface="Times"/>
                <a:ea typeface="Times"/>
                <a:cs typeface="Times"/>
                <a:sym typeface="Times"/>
              </a:rPr>
              <a:t>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12" name="Google Shape;212;p10"/>
          <p:cNvSpPr txBox="1"/>
          <p:nvPr/>
        </p:nvSpPr>
        <p:spPr>
          <a:xfrm>
            <a:off x="7315200" y="578224"/>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Lustria"/>
              <a:ea typeface="Lustria"/>
              <a:cs typeface="Lustria"/>
              <a:sym typeface="Lustri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7" name="Shape 217"/>
        <p:cNvGrpSpPr/>
        <p:nvPr/>
      </p:nvGrpSpPr>
      <p:grpSpPr>
        <a:xfrm>
          <a:off x="0" y="0"/>
          <a:ext cx="0" cy="0"/>
          <a:chOff x="0" y="0"/>
          <a:chExt cx="0" cy="0"/>
        </a:xfrm>
      </p:grpSpPr>
      <p:pic>
        <p:nvPicPr>
          <p:cNvPr descr="preencoded.png" id="218" name="Google Shape;218;p11"/>
          <p:cNvPicPr preferRelativeResize="0"/>
          <p:nvPr/>
        </p:nvPicPr>
        <p:blipFill rotWithShape="1">
          <a:blip r:embed="rId3">
            <a:alphaModFix/>
          </a:blip>
          <a:srcRect b="0" l="0" r="43750" t="0"/>
          <a:stretch/>
        </p:blipFill>
        <p:spPr>
          <a:xfrm rot="5400000">
            <a:off x="-2286206" y="2309561"/>
            <a:ext cx="6745575" cy="2126457"/>
          </a:xfrm>
          <a:prstGeom prst="rect">
            <a:avLst/>
          </a:prstGeom>
          <a:noFill/>
          <a:ln>
            <a:noFill/>
          </a:ln>
        </p:spPr>
      </p:pic>
      <p:sp>
        <p:nvSpPr>
          <p:cNvPr id="219" name="Google Shape;219;p11"/>
          <p:cNvSpPr/>
          <p:nvPr/>
        </p:nvSpPr>
        <p:spPr>
          <a:xfrm>
            <a:off x="2331616" y="224375"/>
            <a:ext cx="6166148" cy="531614"/>
          </a:xfrm>
          <a:prstGeom prst="rect">
            <a:avLst/>
          </a:prstGeom>
          <a:noFill/>
          <a:ln>
            <a:noFill/>
          </a:ln>
        </p:spPr>
        <p:txBody>
          <a:bodyPr anchorCtr="0" anchor="t" bIns="0" lIns="0" spcFirstLastPara="1" rIns="0" wrap="square" tIns="0">
            <a:noAutofit/>
          </a:bodyPr>
          <a:lstStyle/>
          <a:p>
            <a:pPr indent="0" lvl="0" marL="0" marR="0" rtl="0" algn="l">
              <a:lnSpc>
                <a:spcPct val="126272"/>
              </a:lnSpc>
              <a:spcBef>
                <a:spcPts val="0"/>
              </a:spcBef>
              <a:spcAft>
                <a:spcPts val="0"/>
              </a:spcAft>
              <a:buNone/>
            </a:pPr>
            <a:r>
              <a:rPr b="1" lang="en-US" sz="3300">
                <a:solidFill>
                  <a:srgbClr val="E446A2"/>
                </a:solidFill>
                <a:latin typeface="Inconsolata"/>
                <a:ea typeface="Inconsolata"/>
                <a:cs typeface="Inconsolata"/>
                <a:sym typeface="Inconsolata"/>
              </a:rPr>
              <a:t>Model Training:</a:t>
            </a:r>
            <a:endParaRPr b="1" sz="3330">
              <a:solidFill>
                <a:srgbClr val="E446A2"/>
              </a:solidFill>
              <a:latin typeface="Inconsolata"/>
              <a:ea typeface="Inconsolata"/>
              <a:cs typeface="Inconsolata"/>
              <a:sym typeface="Inconsolata"/>
            </a:endParaRPr>
          </a:p>
        </p:txBody>
      </p:sp>
      <p:pic>
        <p:nvPicPr>
          <p:cNvPr descr="A computer screen shot of a code&#10;&#10;AI-generated content may be incorrect." id="220" name="Google Shape;220;p11"/>
          <p:cNvPicPr preferRelativeResize="0"/>
          <p:nvPr/>
        </p:nvPicPr>
        <p:blipFill rotWithShape="1">
          <a:blip r:embed="rId4">
            <a:alphaModFix/>
          </a:blip>
          <a:srcRect b="0" l="0" r="0" t="0"/>
          <a:stretch/>
        </p:blipFill>
        <p:spPr>
          <a:xfrm>
            <a:off x="2299192" y="5332615"/>
            <a:ext cx="7048500" cy="1495425"/>
          </a:xfrm>
          <a:prstGeom prst="rect">
            <a:avLst/>
          </a:prstGeom>
          <a:noFill/>
          <a:ln>
            <a:noFill/>
          </a:ln>
        </p:spPr>
      </p:pic>
      <p:pic>
        <p:nvPicPr>
          <p:cNvPr descr="A screenshot of a computer code&#10;&#10;AI-generated content may be incorrect." id="221" name="Google Shape;221;p11"/>
          <p:cNvPicPr preferRelativeResize="0"/>
          <p:nvPr/>
        </p:nvPicPr>
        <p:blipFill rotWithShape="1">
          <a:blip r:embed="rId5">
            <a:alphaModFix/>
          </a:blip>
          <a:srcRect b="0" l="0" r="0" t="0"/>
          <a:stretch/>
        </p:blipFill>
        <p:spPr>
          <a:xfrm>
            <a:off x="2299674" y="1009032"/>
            <a:ext cx="5400675" cy="4324350"/>
          </a:xfrm>
          <a:prstGeom prst="rect">
            <a:avLst/>
          </a:prstGeom>
          <a:noFill/>
          <a:ln>
            <a:noFill/>
          </a:ln>
        </p:spPr>
      </p:pic>
      <p:sp>
        <p:nvSpPr>
          <p:cNvPr id="222" name="Google Shape;222;p11"/>
          <p:cNvSpPr/>
          <p:nvPr/>
        </p:nvSpPr>
        <p:spPr>
          <a:xfrm>
            <a:off x="8497764" y="874768"/>
            <a:ext cx="3856965" cy="5302879"/>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onsolas"/>
              <a:ea typeface="Consolas"/>
              <a:cs typeface="Consolas"/>
              <a:sym typeface="Consolas"/>
            </a:endParaRPr>
          </a:p>
          <a:p>
            <a:pPr indent="0" lvl="0" marL="0" marR="0" rtl="0" algn="l">
              <a:lnSpc>
                <a:spcPct val="90000"/>
              </a:lnSpc>
              <a:spcBef>
                <a:spcPts val="1000"/>
              </a:spcBef>
              <a:spcAft>
                <a:spcPts val="0"/>
              </a:spcAft>
              <a:buClr>
                <a:schemeClr val="dk1"/>
              </a:buClr>
              <a:buSzPts val="2800"/>
              <a:buFont typeface="Arial"/>
              <a:buNone/>
            </a:pPr>
            <a:r>
              <a:rPr b="1" lang="en-US" sz="2800">
                <a:solidFill>
                  <a:schemeClr val="dk1"/>
                </a:solidFill>
                <a:latin typeface="Lustria"/>
                <a:ea typeface="Lustria"/>
                <a:cs typeface="Lustria"/>
                <a:sym typeface="Lustria"/>
              </a:rPr>
              <a:t>  </a:t>
            </a:r>
            <a:r>
              <a:rPr b="1" lang="en-US" sz="2000">
                <a:solidFill>
                  <a:schemeClr val="dk1"/>
                </a:solidFill>
                <a:latin typeface="Lustria"/>
                <a:ea typeface="Lustria"/>
                <a:cs typeface="Lustria"/>
                <a:sym typeface="Lustria"/>
              </a:rPr>
              <a:t>    Hyperparameters</a:t>
            </a:r>
            <a:r>
              <a:rPr lang="en-US" sz="2000">
                <a:solidFill>
                  <a:schemeClr val="dk1"/>
                </a:solidFill>
                <a:latin typeface="Lustria"/>
                <a:ea typeface="Lustria"/>
                <a:cs typeface="Lustria"/>
                <a:sym typeface="Lustria"/>
              </a:rPr>
              <a:t>:</a:t>
            </a:r>
            <a:endParaRPr sz="2000">
              <a:solidFill>
                <a:schemeClr val="dk1"/>
              </a:solidFill>
              <a:latin typeface="Lustria"/>
              <a:ea typeface="Lustria"/>
              <a:cs typeface="Lustria"/>
              <a:sym typeface="Lustria"/>
            </a:endParaRPr>
          </a:p>
          <a:p>
            <a:pPr indent="0" lvl="1" marL="457200" marR="0" rtl="0" algn="l">
              <a:lnSpc>
                <a:spcPct val="90000"/>
              </a:lnSpc>
              <a:spcBef>
                <a:spcPts val="500"/>
              </a:spcBef>
              <a:spcAft>
                <a:spcPts val="0"/>
              </a:spcAft>
              <a:buClr>
                <a:schemeClr val="dk1"/>
              </a:buClr>
              <a:buSzPts val="1800"/>
              <a:buFont typeface="Arial"/>
              <a:buNone/>
            </a:pPr>
            <a:r>
              <a:rPr b="0" i="0" lang="en-US" sz="1800" u="none" cap="none" strike="noStrike">
                <a:solidFill>
                  <a:schemeClr val="dk1"/>
                </a:solidFill>
                <a:latin typeface="Consolas"/>
                <a:ea typeface="Consolas"/>
                <a:cs typeface="Consolas"/>
                <a:sym typeface="Consolas"/>
              </a:rPr>
              <a:t>reduced_dim</a:t>
            </a:r>
            <a:r>
              <a:rPr b="0" i="0" lang="en-US" sz="1800" u="none" cap="none" strike="noStrike">
                <a:solidFill>
                  <a:schemeClr val="dk1"/>
                </a:solidFill>
                <a:latin typeface="Lustria"/>
                <a:ea typeface="Lustria"/>
                <a:cs typeface="Lustria"/>
                <a:sym typeface="Lustria"/>
              </a:rPr>
              <a:t>: 2048 </a:t>
            </a:r>
            <a:r>
              <a:rPr b="0" i="0" lang="en-US" sz="1800" u="none" cap="none" strike="noStrike">
                <a:solidFill>
                  <a:schemeClr val="dk1"/>
                </a:solidFill>
                <a:latin typeface="Arial"/>
                <a:ea typeface="Arial"/>
                <a:cs typeface="Arial"/>
                <a:sym typeface="Arial"/>
              </a:rPr>
              <a:t>   </a:t>
            </a:r>
            <a:endParaRPr/>
          </a:p>
          <a:p>
            <a:pPr indent="0" lvl="1" marL="457200" marR="0" rtl="0" algn="l">
              <a:lnSpc>
                <a:spcPct val="90000"/>
              </a:lnSpc>
              <a:spcBef>
                <a:spcPts val="500"/>
              </a:spcBef>
              <a:spcAft>
                <a:spcPts val="0"/>
              </a:spcAft>
              <a:buClr>
                <a:schemeClr val="dk1"/>
              </a:buClr>
              <a:buSzPts val="1800"/>
              <a:buFont typeface="Arial"/>
              <a:buNone/>
            </a:pPr>
            <a:r>
              <a:rPr b="0" i="0" lang="en-US" sz="1800" u="none" cap="none" strike="noStrike">
                <a:solidFill>
                  <a:schemeClr val="dk1"/>
                </a:solidFill>
                <a:latin typeface="Consolas"/>
                <a:ea typeface="Consolas"/>
                <a:cs typeface="Consolas"/>
                <a:sym typeface="Consolas"/>
              </a:rPr>
              <a:t>num_heads</a:t>
            </a:r>
            <a:r>
              <a:rPr b="0" i="0" lang="en-US" sz="1800" u="none" cap="none" strike="noStrike">
                <a:solidFill>
                  <a:schemeClr val="dk1"/>
                </a:solidFill>
                <a:latin typeface="Lustria"/>
                <a:ea typeface="Lustria"/>
                <a:cs typeface="Lustria"/>
                <a:sym typeface="Lustria"/>
              </a:rPr>
              <a:t>: 2 </a:t>
            </a:r>
            <a:r>
              <a:rPr b="0" i="0" lang="en-US" sz="1800" u="none" cap="none" strike="noStrike">
                <a:solidFill>
                  <a:schemeClr val="dk1"/>
                </a:solidFill>
                <a:latin typeface="Arial"/>
                <a:ea typeface="Arial"/>
                <a:cs typeface="Arial"/>
                <a:sym typeface="Arial"/>
              </a:rPr>
              <a:t>   </a:t>
            </a:r>
            <a:endParaRPr/>
          </a:p>
          <a:p>
            <a:pPr indent="0" lvl="1" marL="457200" marR="0" rtl="0" algn="l">
              <a:lnSpc>
                <a:spcPct val="90000"/>
              </a:lnSpc>
              <a:spcBef>
                <a:spcPts val="500"/>
              </a:spcBef>
              <a:spcAft>
                <a:spcPts val="0"/>
              </a:spcAft>
              <a:buClr>
                <a:schemeClr val="dk1"/>
              </a:buClr>
              <a:buSzPts val="1800"/>
              <a:buFont typeface="Arial"/>
              <a:buNone/>
            </a:pPr>
            <a:r>
              <a:rPr b="0" i="0" lang="en-US" sz="1800" u="none" cap="none" strike="noStrike">
                <a:solidFill>
                  <a:schemeClr val="dk1"/>
                </a:solidFill>
                <a:latin typeface="Consolas"/>
                <a:ea typeface="Consolas"/>
                <a:cs typeface="Consolas"/>
                <a:sym typeface="Consolas"/>
              </a:rPr>
              <a:t>num_layers</a:t>
            </a:r>
            <a:r>
              <a:rPr b="0" i="0" lang="en-US" sz="1800" u="none" cap="none" strike="noStrike">
                <a:solidFill>
                  <a:schemeClr val="dk1"/>
                </a:solidFill>
                <a:latin typeface="Lustria"/>
                <a:ea typeface="Lustria"/>
                <a:cs typeface="Lustria"/>
                <a:sym typeface="Lustria"/>
              </a:rPr>
              <a:t>: </a:t>
            </a:r>
            <a:r>
              <a:rPr b="0" i="0" lang="en-US" sz="1800" u="none" cap="none" strike="noStrike">
                <a:solidFill>
                  <a:schemeClr val="dk1"/>
                </a:solidFill>
                <a:latin typeface="Arial"/>
                <a:ea typeface="Arial"/>
                <a:cs typeface="Arial"/>
                <a:sym typeface="Arial"/>
              </a:rPr>
              <a:t>3    </a:t>
            </a:r>
            <a:endParaRPr/>
          </a:p>
          <a:p>
            <a:pPr indent="0" lvl="1" marL="457200" marR="0" rtl="0" algn="l">
              <a:lnSpc>
                <a:spcPct val="90000"/>
              </a:lnSpc>
              <a:spcBef>
                <a:spcPts val="500"/>
              </a:spcBef>
              <a:spcAft>
                <a:spcPts val="0"/>
              </a:spcAft>
              <a:buClr>
                <a:schemeClr val="dk1"/>
              </a:buClr>
              <a:buSzPts val="1800"/>
              <a:buFont typeface="Arial"/>
              <a:buNone/>
            </a:pPr>
            <a:r>
              <a:rPr b="0" i="0" lang="en-US" sz="1800" u="none" cap="none" strike="noStrike">
                <a:solidFill>
                  <a:schemeClr val="dk1"/>
                </a:solidFill>
                <a:latin typeface="Consolas"/>
                <a:ea typeface="Consolas"/>
                <a:cs typeface="Consolas"/>
                <a:sym typeface="Consolas"/>
              </a:rPr>
              <a:t>epochs</a:t>
            </a:r>
            <a:r>
              <a:rPr b="0" i="0" lang="en-US" sz="1800" u="none" cap="none" strike="noStrike">
                <a:solidFill>
                  <a:schemeClr val="dk1"/>
                </a:solidFill>
                <a:latin typeface="Lustria"/>
                <a:ea typeface="Lustria"/>
                <a:cs typeface="Lustria"/>
                <a:sym typeface="Lustria"/>
              </a:rPr>
              <a:t>: 200</a:t>
            </a:r>
            <a:endParaRPr b="0" i="0" sz="1800" u="none" cap="none" strike="noStrike">
              <a:solidFill>
                <a:schemeClr val="dk1"/>
              </a:solidFill>
              <a:latin typeface="Lustria"/>
              <a:ea typeface="Lustria"/>
              <a:cs typeface="Lustria"/>
              <a:sym typeface="Lustria"/>
            </a:endParaRPr>
          </a:p>
          <a:p>
            <a:pPr indent="0" lvl="1" marL="457200" marR="0" rtl="0" algn="l">
              <a:lnSpc>
                <a:spcPct val="90000"/>
              </a:lnSpc>
              <a:spcBef>
                <a:spcPts val="500"/>
              </a:spcBef>
              <a:spcAft>
                <a:spcPts val="0"/>
              </a:spcAft>
              <a:buClr>
                <a:schemeClr val="dk1"/>
              </a:buClr>
              <a:buSzPts val="1800"/>
              <a:buFont typeface="Arial"/>
              <a:buNone/>
            </a:pPr>
            <a:r>
              <a:rPr b="0" i="0" lang="en-US" sz="1800" u="none" cap="none" strike="noStrike">
                <a:solidFill>
                  <a:schemeClr val="dk1"/>
                </a:solidFill>
                <a:latin typeface="Consolas"/>
                <a:ea typeface="Consolas"/>
                <a:cs typeface="Consolas"/>
                <a:sym typeface="Consolas"/>
              </a:rPr>
              <a:t>Learning rate: 7e-5 (</a:t>
            </a:r>
            <a:r>
              <a:rPr b="0" i="0" lang="en-US" sz="1800" u="none" cap="none" strike="noStrike">
                <a:solidFill>
                  <a:schemeClr val="dk1"/>
                </a:solidFill>
                <a:latin typeface="Lustria"/>
                <a:ea typeface="Lustria"/>
                <a:cs typeface="Lustria"/>
                <a:sym typeface="Lustria"/>
              </a:rPr>
              <a:t>TVSum)</a:t>
            </a:r>
            <a:endParaRPr b="0" i="0" sz="1800" u="none" cap="none" strike="noStrike">
              <a:solidFill>
                <a:schemeClr val="dk1"/>
              </a:solidFill>
              <a:latin typeface="Lustria"/>
              <a:ea typeface="Lustria"/>
              <a:cs typeface="Lustria"/>
              <a:sym typeface="Lustria"/>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Lustria"/>
              <a:ea typeface="Lustria"/>
              <a:cs typeface="Lustria"/>
              <a:sym typeface="Lustri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226" name="Shape 226"/>
        <p:cNvGrpSpPr/>
        <p:nvPr/>
      </p:nvGrpSpPr>
      <p:grpSpPr>
        <a:xfrm>
          <a:off x="0" y="0"/>
          <a:ext cx="0" cy="0"/>
          <a:chOff x="0" y="0"/>
          <a:chExt cx="0" cy="0"/>
        </a:xfrm>
      </p:grpSpPr>
      <p:sp>
        <p:nvSpPr>
          <p:cNvPr id="227" name="Google Shape;227;p12"/>
          <p:cNvSpPr txBox="1"/>
          <p:nvPr/>
        </p:nvSpPr>
        <p:spPr>
          <a:xfrm>
            <a:off x="1635945" y="2027035"/>
            <a:ext cx="267302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E446A2"/>
                </a:solidFill>
                <a:latin typeface="Inconsolata"/>
                <a:ea typeface="Inconsolata"/>
                <a:cs typeface="Inconsolata"/>
                <a:sym typeface="Inconsolata"/>
              </a:rPr>
              <a:t>Original Video</a:t>
            </a:r>
            <a:endParaRPr/>
          </a:p>
        </p:txBody>
      </p:sp>
      <p:sp>
        <p:nvSpPr>
          <p:cNvPr id="228" name="Google Shape;228;p12"/>
          <p:cNvSpPr txBox="1"/>
          <p:nvPr/>
        </p:nvSpPr>
        <p:spPr>
          <a:xfrm>
            <a:off x="6342992" y="2027035"/>
            <a:ext cx="541282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E446A2"/>
                </a:solidFill>
                <a:latin typeface="Inconsolata"/>
                <a:ea typeface="Inconsolata"/>
                <a:cs typeface="Inconsolata"/>
                <a:sym typeface="Inconsolata"/>
              </a:rPr>
              <a:t>Summarized Video by our model</a:t>
            </a:r>
            <a:endParaRPr/>
          </a:p>
        </p:txBody>
      </p:sp>
      <p:pic>
        <p:nvPicPr>
          <p:cNvPr descr="preencoded.png" id="229" name="Google Shape;229;p12"/>
          <p:cNvPicPr preferRelativeResize="0"/>
          <p:nvPr/>
        </p:nvPicPr>
        <p:blipFill rotWithShape="1">
          <a:blip r:embed="rId3">
            <a:alphaModFix/>
          </a:blip>
          <a:srcRect b="0" l="0" r="0" t="0"/>
          <a:stretch/>
        </p:blipFill>
        <p:spPr>
          <a:xfrm>
            <a:off x="0" y="0"/>
            <a:ext cx="12192000" cy="1431235"/>
          </a:xfrm>
          <a:prstGeom prst="rect">
            <a:avLst/>
          </a:prstGeom>
          <a:noFill/>
          <a:ln>
            <a:noFill/>
          </a:ln>
        </p:spPr>
      </p:pic>
      <p:sp>
        <p:nvSpPr>
          <p:cNvPr id="230" name="Google Shape;230;p12"/>
          <p:cNvSpPr/>
          <p:nvPr/>
        </p:nvSpPr>
        <p:spPr>
          <a:xfrm rot="5400000">
            <a:off x="2949597" y="1671660"/>
            <a:ext cx="45719" cy="1858551"/>
          </a:xfrm>
          <a:prstGeom prst="rect">
            <a:avLst/>
          </a:prstGeom>
          <a:solidFill>
            <a:srgbClr val="F94CA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500">
              <a:solidFill>
                <a:schemeClr val="dk1"/>
              </a:solidFill>
              <a:latin typeface="Lustria"/>
              <a:ea typeface="Lustria"/>
              <a:cs typeface="Lustria"/>
              <a:sym typeface="Lustria"/>
            </a:endParaRPr>
          </a:p>
        </p:txBody>
      </p:sp>
      <p:sp>
        <p:nvSpPr>
          <p:cNvPr id="231" name="Google Shape;231;p12"/>
          <p:cNvSpPr/>
          <p:nvPr/>
        </p:nvSpPr>
        <p:spPr>
          <a:xfrm rot="5400000">
            <a:off x="9196684" y="1684675"/>
            <a:ext cx="45719" cy="1858551"/>
          </a:xfrm>
          <a:prstGeom prst="rect">
            <a:avLst/>
          </a:prstGeom>
          <a:solidFill>
            <a:srgbClr val="F94CA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500">
              <a:solidFill>
                <a:schemeClr val="dk1"/>
              </a:solidFill>
              <a:latin typeface="Lustria"/>
              <a:ea typeface="Lustria"/>
              <a:cs typeface="Lustria"/>
              <a:sym typeface="Lustria"/>
            </a:endParaRPr>
          </a:p>
        </p:txBody>
      </p:sp>
      <p:pic>
        <p:nvPicPr>
          <p:cNvPr id="232" name="Google Shape;232;p12" title="Video_38.mp4">
            <a:hlinkClick r:id="rId4"/>
          </p:cNvPr>
          <p:cNvPicPr preferRelativeResize="0"/>
          <p:nvPr/>
        </p:nvPicPr>
        <p:blipFill>
          <a:blip r:embed="rId5">
            <a:alphaModFix/>
          </a:blip>
          <a:stretch>
            <a:fillRect/>
          </a:stretch>
        </p:blipFill>
        <p:spPr>
          <a:xfrm>
            <a:off x="114900" y="2723350"/>
            <a:ext cx="5981101" cy="3364369"/>
          </a:xfrm>
          <a:prstGeom prst="rect">
            <a:avLst/>
          </a:prstGeom>
          <a:solidFill>
            <a:srgbClr val="F94CAF"/>
          </a:solidFill>
          <a:ln>
            <a:noFill/>
          </a:ln>
        </p:spPr>
      </p:pic>
      <p:pic>
        <p:nvPicPr>
          <p:cNvPr id="233" name="Google Shape;233;p12" title="video_38_summary.mp4">
            <a:hlinkClick r:id="rId6"/>
          </p:cNvPr>
          <p:cNvPicPr preferRelativeResize="0"/>
          <p:nvPr/>
        </p:nvPicPr>
        <p:blipFill>
          <a:blip r:embed="rId7">
            <a:alphaModFix/>
          </a:blip>
          <a:stretch>
            <a:fillRect/>
          </a:stretch>
        </p:blipFill>
        <p:spPr>
          <a:xfrm>
            <a:off x="6248401" y="2789210"/>
            <a:ext cx="5791200" cy="32575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3"/>
          <p:cNvSpPr txBox="1"/>
          <p:nvPr>
            <p:ph type="title"/>
          </p:nvPr>
        </p:nvSpPr>
        <p:spPr>
          <a:xfrm>
            <a:off x="640079" y="1371601"/>
            <a:ext cx="10890929" cy="4547846"/>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Open Sans"/>
              <a:buNone/>
            </a:pPr>
            <a:r>
              <a:rPr lang="en-US"/>
              <a:t>EVALUATION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2" name="Shape 242"/>
        <p:cNvGrpSpPr/>
        <p:nvPr/>
      </p:nvGrpSpPr>
      <p:grpSpPr>
        <a:xfrm>
          <a:off x="0" y="0"/>
          <a:ext cx="0" cy="0"/>
          <a:chOff x="0" y="0"/>
          <a:chExt cx="0" cy="0"/>
        </a:xfrm>
      </p:grpSpPr>
      <p:sp>
        <p:nvSpPr>
          <p:cNvPr id="243" name="Google Shape;243;p14"/>
          <p:cNvSpPr txBox="1"/>
          <p:nvPr>
            <p:ph type="title"/>
          </p:nvPr>
        </p:nvSpPr>
        <p:spPr>
          <a:xfrm>
            <a:off x="1665681" y="777461"/>
            <a:ext cx="8740944" cy="109728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E446A2"/>
              </a:buClr>
              <a:buSzPts val="4000"/>
              <a:buFont typeface="Open Sans"/>
              <a:buNone/>
            </a:pPr>
            <a:r>
              <a:rPr lang="en-US">
                <a:solidFill>
                  <a:srgbClr val="E446A2"/>
                </a:solidFill>
              </a:rPr>
              <a:t>COMPARISON OF IMPORTANCE SCORES</a:t>
            </a:r>
            <a:endParaRPr/>
          </a:p>
        </p:txBody>
      </p:sp>
      <p:graphicFrame>
        <p:nvGraphicFramePr>
          <p:cNvPr id="244" name="Google Shape;244;p14"/>
          <p:cNvGraphicFramePr/>
          <p:nvPr/>
        </p:nvGraphicFramePr>
        <p:xfrm>
          <a:off x="778353" y="2086676"/>
          <a:ext cx="3000000" cy="3000000"/>
        </p:xfrm>
        <a:graphic>
          <a:graphicData uri="http://schemas.openxmlformats.org/drawingml/2006/table">
            <a:tbl>
              <a:tblPr bandRow="1" firstRow="1">
                <a:noFill/>
                <a:tableStyleId>{1E449D3E-A3BC-4D25-9E97-0676E527EE89}</a:tableStyleId>
              </a:tblPr>
              <a:tblGrid>
                <a:gridCol w="3505200"/>
                <a:gridCol w="3505200"/>
                <a:gridCol w="3505200"/>
              </a:tblGrid>
              <a:tr h="446325">
                <a:tc>
                  <a:txBody>
                    <a:bodyPr/>
                    <a:lstStyle/>
                    <a:p>
                      <a:pPr indent="0" lvl="0" marL="0" marR="0" rtl="0" algn="ctr">
                        <a:spcBef>
                          <a:spcPts val="0"/>
                        </a:spcBef>
                        <a:spcAft>
                          <a:spcPts val="0"/>
                        </a:spcAft>
                        <a:buNone/>
                      </a:pPr>
                      <a:r>
                        <a:rPr lang="en-US" sz="1800" u="none" cap="none" strike="noStrike"/>
                        <a:t>Method</a:t>
                      </a:r>
                      <a:endParaRPr/>
                    </a:p>
                  </a:txBody>
                  <a:tcPr marT="45725" marB="45725" marR="91450" marL="91450"/>
                </a:tc>
                <a:tc>
                  <a:txBody>
                    <a:bodyPr/>
                    <a:lstStyle/>
                    <a:p>
                      <a:pPr indent="0" lvl="0" marL="0" marR="0" rtl="0" algn="ctr">
                        <a:lnSpc>
                          <a:spcPct val="100000"/>
                        </a:lnSpc>
                        <a:spcBef>
                          <a:spcPts val="0"/>
                        </a:spcBef>
                        <a:spcAft>
                          <a:spcPts val="0"/>
                        </a:spcAft>
                        <a:buClr>
                          <a:srgbClr val="FFFFFF"/>
                        </a:buClr>
                        <a:buSzPts val="1800"/>
                        <a:buFont typeface="Lustria"/>
                        <a:buNone/>
                      </a:pPr>
                      <a:r>
                        <a:rPr b="1" lang="en-US" sz="1800" u="none" cap="none" strike="noStrike">
                          <a:solidFill>
                            <a:srgbClr val="FFFFFF"/>
                          </a:solidFill>
                        </a:rPr>
                        <a:t>Kendall's τ</a:t>
                      </a:r>
                      <a:endParaRPr sz="1800" u="none" cap="none" strike="noStrike"/>
                    </a:p>
                  </a:txBody>
                  <a:tcPr marT="45725" marB="45725" marR="91450" marL="91450"/>
                </a:tc>
                <a:tc>
                  <a:txBody>
                    <a:bodyPr/>
                    <a:lstStyle/>
                    <a:p>
                      <a:pPr indent="0" lvl="0" marL="0" marR="0" rtl="0" algn="ctr">
                        <a:lnSpc>
                          <a:spcPct val="100000"/>
                        </a:lnSpc>
                        <a:spcBef>
                          <a:spcPts val="0"/>
                        </a:spcBef>
                        <a:spcAft>
                          <a:spcPts val="0"/>
                        </a:spcAft>
                        <a:buClr>
                          <a:srgbClr val="FFFFFF"/>
                        </a:buClr>
                        <a:buSzPts val="1800"/>
                        <a:buFont typeface="Lustria"/>
                        <a:buNone/>
                      </a:pPr>
                      <a:r>
                        <a:rPr b="1" lang="en-US" sz="1800" u="none" cap="none" strike="noStrike">
                          <a:solidFill>
                            <a:srgbClr val="FFFFFF"/>
                          </a:solidFill>
                        </a:rPr>
                        <a:t>Spearman's ρ</a:t>
                      </a:r>
                      <a:endParaRPr sz="1800" u="none" cap="none" strike="noStrike"/>
                    </a:p>
                  </a:txBody>
                  <a:tcPr marT="45725" marB="45725" marR="91450" marL="91450"/>
                </a:tc>
              </a:tr>
              <a:tr h="671150">
                <a:tc>
                  <a:txBody>
                    <a:bodyPr/>
                    <a:lstStyle/>
                    <a:p>
                      <a:pPr indent="0" lvl="0" marL="0" marR="0" rtl="0" algn="ctr">
                        <a:spcBef>
                          <a:spcPts val="0"/>
                        </a:spcBef>
                        <a:spcAft>
                          <a:spcPts val="0"/>
                        </a:spcAft>
                        <a:buNone/>
                      </a:pPr>
                      <a:r>
                        <a:rPr lang="en-US" sz="1800" u="none" cap="none" strike="noStrike"/>
                        <a:t>A2Summ*</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0.137</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0.165</a:t>
                      </a:r>
                      <a:endParaRPr/>
                    </a:p>
                  </a:txBody>
                  <a:tcPr marT="45725" marB="45725" marR="91450" marL="91450"/>
                </a:tc>
              </a:tr>
              <a:tr h="671150">
                <a:tc>
                  <a:txBody>
                    <a:bodyPr/>
                    <a:lstStyle/>
                    <a:p>
                      <a:pPr indent="0" lvl="0" marL="0" marR="0" rtl="0" algn="ctr">
                        <a:spcBef>
                          <a:spcPts val="0"/>
                        </a:spcBef>
                        <a:spcAft>
                          <a:spcPts val="0"/>
                        </a:spcAft>
                        <a:buNone/>
                      </a:pPr>
                      <a:r>
                        <a:rPr lang="en-US" sz="1800" u="none" cap="none" strike="noStrike"/>
                        <a:t>LLM*</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0.051</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0.056</a:t>
                      </a:r>
                      <a:endParaRPr/>
                    </a:p>
                  </a:txBody>
                  <a:tcPr marT="45725" marB="45725" marR="91450" marL="91450"/>
                </a:tc>
              </a:tr>
              <a:tr h="671150">
                <a:tc>
                  <a:txBody>
                    <a:bodyPr/>
                    <a:lstStyle/>
                    <a:p>
                      <a:pPr indent="0" lvl="0" marL="0" marR="0" rtl="0" algn="ctr">
                        <a:spcBef>
                          <a:spcPts val="0"/>
                        </a:spcBef>
                        <a:spcAft>
                          <a:spcPts val="0"/>
                        </a:spcAft>
                        <a:buNone/>
                      </a:pPr>
                      <a:r>
                        <a:rPr lang="en-US" sz="1800" u="none" cap="none" strike="noStrike"/>
                        <a:t>Our Approach</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0.177</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0.229</a:t>
                      </a:r>
                      <a:endParaRPr/>
                    </a:p>
                  </a:txBody>
                  <a:tcPr marT="45725" marB="45725" marR="91450" marL="91450"/>
                </a:tc>
              </a:tr>
            </a:tbl>
          </a:graphicData>
        </a:graphic>
      </p:graphicFrame>
      <p:sp>
        <p:nvSpPr>
          <p:cNvPr id="245" name="Google Shape;245;p14"/>
          <p:cNvSpPr txBox="1"/>
          <p:nvPr/>
        </p:nvSpPr>
        <p:spPr>
          <a:xfrm>
            <a:off x="872613" y="5690419"/>
            <a:ext cx="1060900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Lustria"/>
                <a:ea typeface="Lustria"/>
                <a:cs typeface="Lustria"/>
                <a:sym typeface="Lustria"/>
              </a:rPr>
              <a:t>*Reference: Lee, M. J., Gong, D., &amp; Cho, M. (2025). Video Summarization with Large Language Models. In Proceedings of the IEEE/CVF Conference on Computer Vision and Pattern Recognition (CVPR 2025), pages 18981–18991.</a:t>
            </a:r>
            <a:endParaRPr sz="1400">
              <a:solidFill>
                <a:schemeClr val="dk1"/>
              </a:solidFill>
              <a:latin typeface="Lustria"/>
              <a:ea typeface="Lustria"/>
              <a:cs typeface="Lustria"/>
              <a:sym typeface="Lustri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249" name="Shape 249"/>
        <p:cNvGrpSpPr/>
        <p:nvPr/>
      </p:nvGrpSpPr>
      <p:grpSpPr>
        <a:xfrm>
          <a:off x="0" y="0"/>
          <a:ext cx="0" cy="0"/>
          <a:chOff x="0" y="0"/>
          <a:chExt cx="0" cy="0"/>
        </a:xfrm>
      </p:grpSpPr>
      <p:sp>
        <p:nvSpPr>
          <p:cNvPr id="250" name="Google Shape;250;p15"/>
          <p:cNvSpPr txBox="1"/>
          <p:nvPr>
            <p:ph type="title"/>
          </p:nvPr>
        </p:nvSpPr>
        <p:spPr>
          <a:xfrm>
            <a:off x="650535" y="256405"/>
            <a:ext cx="10890929" cy="939753"/>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rgbClr val="E446A2"/>
              </a:buClr>
              <a:buSzPts val="3330"/>
              <a:buFont typeface="Inconsolata"/>
              <a:buNone/>
            </a:pPr>
            <a:r>
              <a:rPr lang="en-US" sz="3330">
                <a:solidFill>
                  <a:srgbClr val="E446A2"/>
                </a:solidFill>
                <a:latin typeface="Inconsolata"/>
                <a:ea typeface="Inconsolata"/>
                <a:cs typeface="Inconsolata"/>
                <a:sym typeface="Inconsolata"/>
              </a:rPr>
              <a:t>SAMPLE SUMMARY</a:t>
            </a:r>
            <a:endParaRPr/>
          </a:p>
        </p:txBody>
      </p:sp>
      <p:sp>
        <p:nvSpPr>
          <p:cNvPr id="251" name="Google Shape;251;p15"/>
          <p:cNvSpPr txBox="1"/>
          <p:nvPr>
            <p:ph idx="1" type="body"/>
          </p:nvPr>
        </p:nvSpPr>
        <p:spPr>
          <a:xfrm>
            <a:off x="420064" y="875089"/>
            <a:ext cx="5432094" cy="823912"/>
          </a:xfrm>
          <a:prstGeom prst="rect">
            <a:avLst/>
          </a:prstGeom>
          <a:noFill/>
          <a:ln>
            <a:noFill/>
          </a:ln>
        </p:spPr>
        <p:txBody>
          <a:bodyPr anchorCtr="0" anchor="b" bIns="45700" lIns="91425" spcFirstLastPara="1" rIns="91425" wrap="square" tIns="45700">
            <a:normAutofit/>
          </a:bodyPr>
          <a:lstStyle/>
          <a:p>
            <a:pPr indent="0" lvl="0" marL="0" rtl="0" algn="ctr">
              <a:lnSpc>
                <a:spcPct val="110000"/>
              </a:lnSpc>
              <a:spcBef>
                <a:spcPts val="0"/>
              </a:spcBef>
              <a:spcAft>
                <a:spcPts val="0"/>
              </a:spcAft>
              <a:buClr>
                <a:srgbClr val="E446A2"/>
              </a:buClr>
              <a:buSzPts val="2400"/>
              <a:buNone/>
            </a:pPr>
            <a:r>
              <a:rPr lang="en-US" sz="2400">
                <a:solidFill>
                  <a:srgbClr val="E446A2"/>
                </a:solidFill>
                <a:latin typeface="Inconsolata"/>
                <a:ea typeface="Inconsolata"/>
                <a:cs typeface="Inconsolata"/>
                <a:sym typeface="Inconsolata"/>
              </a:rPr>
              <a:t>Original video</a:t>
            </a:r>
            <a:endParaRPr/>
          </a:p>
        </p:txBody>
      </p:sp>
      <p:sp>
        <p:nvSpPr>
          <p:cNvPr id="252" name="Google Shape;252;p15"/>
          <p:cNvSpPr txBox="1"/>
          <p:nvPr>
            <p:ph idx="2" type="body"/>
          </p:nvPr>
        </p:nvSpPr>
        <p:spPr>
          <a:xfrm>
            <a:off x="541019" y="1814842"/>
            <a:ext cx="5212080" cy="3191256"/>
          </a:xfrm>
          <a:prstGeom prst="rect">
            <a:avLst/>
          </a:prstGeom>
          <a:noFill/>
          <a:ln>
            <a:noFill/>
          </a:ln>
        </p:spPr>
        <p:txBody>
          <a:bodyPr anchorCtr="0" anchor="t" bIns="45700" lIns="91425" spcFirstLastPara="1" rIns="91425" wrap="square" tIns="45700">
            <a:noAutofit/>
          </a:bodyPr>
          <a:lstStyle/>
          <a:p>
            <a:pPr indent="0" lvl="0" marL="0" rtl="0" algn="just">
              <a:lnSpc>
                <a:spcPct val="110000"/>
              </a:lnSpc>
              <a:spcBef>
                <a:spcPts val="0"/>
              </a:spcBef>
              <a:spcAft>
                <a:spcPts val="0"/>
              </a:spcAft>
              <a:buClr>
                <a:schemeClr val="dk1"/>
              </a:buClr>
              <a:buSzPts val="1300"/>
              <a:buNone/>
            </a:pPr>
            <a:r>
              <a:rPr lang="en-US" sz="1300">
                <a:latin typeface="Inconsolata"/>
                <a:ea typeface="Inconsolata"/>
                <a:cs typeface="Inconsolata"/>
                <a:sym typeface="Inconsolata"/>
              </a:rPr>
              <a:t>The video, presented by Jeff Edwards of the University of Wyoming Extension, discusses the Paper Wasp and how to manage its nests, particularly around homes and gardens. Edwards first points out that paper wasps are actually beneficial insects because they help control garden pests like caterpillars. However, their presence can be problematic because they are indiscriminate stingers when disturbed. Edwards recommends that when spring cleaning or gardening, homeowners should take the opportunity to remove any wasp nests found, especially those in the eaves of structures where they could pose a threat to people or pets. He demonstrates how a nest can be physically knocked down with a shovel or other implement and then thrown away. Alternatively, he suggests using chemical control specifically designed for wasp and hornet control. For chemical removal, he advises applying the product in the evening when all the wasps have returned to the nest, and then cleaning the dead wasps and the nest off the structure.</a:t>
            </a:r>
            <a:endParaRPr/>
          </a:p>
        </p:txBody>
      </p:sp>
      <p:sp>
        <p:nvSpPr>
          <p:cNvPr id="253" name="Google Shape;253;p15"/>
          <p:cNvSpPr txBox="1"/>
          <p:nvPr>
            <p:ph idx="3" type="body"/>
          </p:nvPr>
        </p:nvSpPr>
        <p:spPr>
          <a:xfrm>
            <a:off x="6391405" y="875089"/>
            <a:ext cx="5404362" cy="823912"/>
          </a:xfrm>
          <a:prstGeom prst="rect">
            <a:avLst/>
          </a:prstGeom>
          <a:noFill/>
          <a:ln>
            <a:noFill/>
          </a:ln>
        </p:spPr>
        <p:txBody>
          <a:bodyPr anchorCtr="0" anchor="b" bIns="45700" lIns="91425" spcFirstLastPara="1" rIns="91425" wrap="square" tIns="45700">
            <a:normAutofit/>
          </a:bodyPr>
          <a:lstStyle/>
          <a:p>
            <a:pPr indent="0" lvl="0" marL="0" rtl="0" algn="ctr">
              <a:lnSpc>
                <a:spcPct val="110000"/>
              </a:lnSpc>
              <a:spcBef>
                <a:spcPts val="0"/>
              </a:spcBef>
              <a:spcAft>
                <a:spcPts val="0"/>
              </a:spcAft>
              <a:buClr>
                <a:srgbClr val="E446A2"/>
              </a:buClr>
              <a:buSzPts val="2400"/>
              <a:buNone/>
            </a:pPr>
            <a:r>
              <a:rPr lang="en-US" sz="2400">
                <a:solidFill>
                  <a:srgbClr val="E446A2"/>
                </a:solidFill>
                <a:latin typeface="Inconsolata"/>
                <a:ea typeface="Inconsolata"/>
                <a:cs typeface="Inconsolata"/>
                <a:sym typeface="Inconsolata"/>
              </a:rPr>
              <a:t>Model output</a:t>
            </a:r>
            <a:endParaRPr/>
          </a:p>
        </p:txBody>
      </p:sp>
      <p:sp>
        <p:nvSpPr>
          <p:cNvPr id="254" name="Google Shape;254;p15"/>
          <p:cNvSpPr txBox="1"/>
          <p:nvPr>
            <p:ph idx="4" type="body"/>
          </p:nvPr>
        </p:nvSpPr>
        <p:spPr>
          <a:xfrm>
            <a:off x="6558874" y="1916066"/>
            <a:ext cx="5212080" cy="3191256"/>
          </a:xfrm>
          <a:prstGeom prst="rect">
            <a:avLst/>
          </a:prstGeom>
          <a:noFill/>
          <a:ln>
            <a:noFill/>
          </a:ln>
        </p:spPr>
        <p:txBody>
          <a:bodyPr anchorCtr="0" anchor="t" bIns="45700" lIns="91425" spcFirstLastPara="1" rIns="91425" wrap="square" tIns="45700">
            <a:noAutofit/>
          </a:bodyPr>
          <a:lstStyle/>
          <a:p>
            <a:pPr indent="0" lvl="0" marL="0" rtl="0" algn="just">
              <a:lnSpc>
                <a:spcPct val="110000"/>
              </a:lnSpc>
              <a:spcBef>
                <a:spcPts val="0"/>
              </a:spcBef>
              <a:spcAft>
                <a:spcPts val="0"/>
              </a:spcAft>
              <a:buClr>
                <a:schemeClr val="dk1"/>
              </a:buClr>
              <a:buSzPts val="1400"/>
              <a:buNone/>
            </a:pPr>
            <a:r>
              <a:rPr lang="en-US" sz="1400">
                <a:latin typeface="Inconsolata"/>
                <a:ea typeface="Inconsolata"/>
                <a:cs typeface="Inconsolata"/>
                <a:sym typeface="Inconsolata"/>
              </a:rPr>
              <a:t>The video provides a tip for homeowners during spring cleaning and gardening preparation, recommending the removal of certain insect nests found on homes and other structures. Specifically, it focuses on paper wasp nests, which are often found under the eaves. The speaker suggests that these nests, when discovered early, can be safely knocked down using a shovel or other implement. The key takeaway is to take the opportunity during spring maintenance to inspect and remove these nests, simplifying the process by addressing them while the colonies are still small or before they become fully established for the season.</a:t>
            </a:r>
            <a:endParaRPr/>
          </a:p>
          <a:p>
            <a:pPr indent="0" lvl="0" marL="0" rtl="0" algn="just">
              <a:lnSpc>
                <a:spcPct val="110000"/>
              </a:lnSpc>
              <a:spcBef>
                <a:spcPts val="1000"/>
              </a:spcBef>
              <a:spcAft>
                <a:spcPts val="0"/>
              </a:spcAft>
              <a:buClr>
                <a:schemeClr val="dk1"/>
              </a:buClr>
              <a:buSzPts val="1400"/>
              <a:buNone/>
            </a:pPr>
            <a:r>
              <a:t/>
            </a:r>
            <a:endParaRPr sz="1400">
              <a:latin typeface="Inconsolata"/>
              <a:ea typeface="Inconsolata"/>
              <a:cs typeface="Inconsolata"/>
              <a:sym typeface="Inconsolata"/>
            </a:endParaRPr>
          </a:p>
        </p:txBody>
      </p:sp>
      <p:sp>
        <p:nvSpPr>
          <p:cNvPr id="255" name="Google Shape;255;p15"/>
          <p:cNvSpPr/>
          <p:nvPr/>
        </p:nvSpPr>
        <p:spPr>
          <a:xfrm>
            <a:off x="421046" y="1092154"/>
            <a:ext cx="5452027" cy="5202630"/>
          </a:xfrm>
          <a:prstGeom prst="roundRect">
            <a:avLst>
              <a:gd fmla="val 16667" name="adj"/>
            </a:avLst>
          </a:prstGeom>
          <a:noFill/>
          <a:ln cap="flat" cmpd="sng" w="12700">
            <a:solidFill>
              <a:srgbClr val="CFB39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256" name="Google Shape;256;p15"/>
          <p:cNvSpPr/>
          <p:nvPr/>
        </p:nvSpPr>
        <p:spPr>
          <a:xfrm>
            <a:off x="6367573" y="1092154"/>
            <a:ext cx="5452027" cy="5202630"/>
          </a:xfrm>
          <a:prstGeom prst="roundRect">
            <a:avLst>
              <a:gd fmla="val 16667" name="adj"/>
            </a:avLst>
          </a:prstGeom>
          <a:noFill/>
          <a:ln cap="flat" cmpd="sng" w="12700">
            <a:solidFill>
              <a:srgbClr val="CFB39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260" name="Shape 260"/>
        <p:cNvGrpSpPr/>
        <p:nvPr/>
      </p:nvGrpSpPr>
      <p:grpSpPr>
        <a:xfrm>
          <a:off x="0" y="0"/>
          <a:ext cx="0" cy="0"/>
          <a:chOff x="0" y="0"/>
          <a:chExt cx="0" cy="0"/>
        </a:xfrm>
      </p:grpSpPr>
      <p:sp>
        <p:nvSpPr>
          <p:cNvPr id="261" name="Google Shape;261;p16"/>
          <p:cNvSpPr txBox="1"/>
          <p:nvPr>
            <p:ph type="title"/>
          </p:nvPr>
        </p:nvSpPr>
        <p:spPr>
          <a:xfrm>
            <a:off x="-1" y="6030060"/>
            <a:ext cx="12191999" cy="82794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rgbClr val="E446A2"/>
              </a:buClr>
              <a:buSzPts val="3330"/>
              <a:buFont typeface="Inconsolata"/>
              <a:buNone/>
            </a:pPr>
            <a:r>
              <a:rPr lang="en-US" sz="3330">
                <a:solidFill>
                  <a:srgbClr val="E446A2"/>
                </a:solidFill>
                <a:latin typeface="Inconsolata"/>
                <a:ea typeface="Inconsolata"/>
                <a:cs typeface="Inconsolata"/>
                <a:sym typeface="Inconsolata"/>
              </a:rPr>
              <a:t>VIDEO SUMMARY EVALUATION</a:t>
            </a:r>
            <a:endParaRPr/>
          </a:p>
        </p:txBody>
      </p:sp>
      <p:pic>
        <p:nvPicPr>
          <p:cNvPr descr="A graph of a number of different colored lines&#10;&#10;AI-generated content may be incorrect." id="262" name="Google Shape;262;p16"/>
          <p:cNvPicPr preferRelativeResize="0"/>
          <p:nvPr>
            <p:ph idx="1" type="body"/>
          </p:nvPr>
        </p:nvPicPr>
        <p:blipFill rotWithShape="1">
          <a:blip r:embed="rId3">
            <a:alphaModFix/>
          </a:blip>
          <a:srcRect b="0" l="0" r="0" t="0"/>
          <a:stretch/>
        </p:blipFill>
        <p:spPr>
          <a:xfrm>
            <a:off x="0" y="0"/>
            <a:ext cx="12192000" cy="603006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6" name="Shape 266"/>
        <p:cNvGrpSpPr/>
        <p:nvPr/>
      </p:nvGrpSpPr>
      <p:grpSpPr>
        <a:xfrm>
          <a:off x="0" y="0"/>
          <a:ext cx="0" cy="0"/>
          <a:chOff x="0" y="0"/>
          <a:chExt cx="0" cy="0"/>
        </a:xfrm>
      </p:grpSpPr>
      <p:sp>
        <p:nvSpPr>
          <p:cNvPr id="267" name="Google Shape;267;p17"/>
          <p:cNvSpPr txBox="1"/>
          <p:nvPr>
            <p:ph type="title"/>
          </p:nvPr>
        </p:nvSpPr>
        <p:spPr>
          <a:xfrm>
            <a:off x="914400" y="86102"/>
            <a:ext cx="10360152" cy="1139911"/>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E446A2"/>
              </a:buClr>
              <a:buSzPts val="3330"/>
              <a:buFont typeface="Inconsolata"/>
              <a:buNone/>
            </a:pPr>
            <a:r>
              <a:rPr lang="en-US" sz="3330">
                <a:solidFill>
                  <a:srgbClr val="E446A2"/>
                </a:solidFill>
                <a:latin typeface="Inconsolata"/>
                <a:ea typeface="Inconsolata"/>
                <a:cs typeface="Inconsolata"/>
                <a:sym typeface="Inconsolata"/>
              </a:rPr>
              <a:t>FUTURE WORK</a:t>
            </a:r>
            <a:endParaRPr/>
          </a:p>
        </p:txBody>
      </p:sp>
      <p:grpSp>
        <p:nvGrpSpPr>
          <p:cNvPr id="268" name="Google Shape;268;p17"/>
          <p:cNvGrpSpPr/>
          <p:nvPr/>
        </p:nvGrpSpPr>
        <p:grpSpPr>
          <a:xfrm>
            <a:off x="1008187" y="2211808"/>
            <a:ext cx="10175625" cy="3150000"/>
            <a:chOff x="93787" y="270178"/>
            <a:chExt cx="10175625" cy="3150000"/>
          </a:xfrm>
        </p:grpSpPr>
        <p:sp>
          <p:nvSpPr>
            <p:cNvPr id="269" name="Google Shape;269;p17"/>
            <p:cNvSpPr/>
            <p:nvPr/>
          </p:nvSpPr>
          <p:spPr>
            <a:xfrm>
              <a:off x="686100" y="270178"/>
              <a:ext cx="1852875" cy="1852875"/>
            </a:xfrm>
            <a:prstGeom prst="round2DiagRect">
              <a:avLst>
                <a:gd fmla="val 29727"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7"/>
            <p:cNvSpPr/>
            <p:nvPr/>
          </p:nvSpPr>
          <p:spPr>
            <a:xfrm>
              <a:off x="1080975" y="665053"/>
              <a:ext cx="1063125" cy="1063125"/>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7"/>
            <p:cNvSpPr/>
            <p:nvPr/>
          </p:nvSpPr>
          <p:spPr>
            <a:xfrm>
              <a:off x="93787" y="2700178"/>
              <a:ext cx="303750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7"/>
            <p:cNvSpPr txBox="1"/>
            <p:nvPr/>
          </p:nvSpPr>
          <p:spPr>
            <a:xfrm>
              <a:off x="93787" y="2700178"/>
              <a:ext cx="3037500"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500"/>
                <a:buFont typeface="Inconsolata"/>
                <a:buNone/>
              </a:pPr>
              <a:r>
                <a:rPr lang="en-US" sz="1500" cap="none">
                  <a:solidFill>
                    <a:schemeClr val="dk1"/>
                  </a:solidFill>
                  <a:latin typeface="Inconsolata"/>
                  <a:ea typeface="Inconsolata"/>
                  <a:cs typeface="Inconsolata"/>
                  <a:sym typeface="Inconsolata"/>
                </a:rPr>
                <a:t>EXTEND TO DIVERSE DATASETS AND TEST GENERALISATION</a:t>
              </a:r>
              <a:endParaRPr/>
            </a:p>
          </p:txBody>
        </p:sp>
        <p:sp>
          <p:nvSpPr>
            <p:cNvPr id="273" name="Google Shape;273;p17"/>
            <p:cNvSpPr/>
            <p:nvPr/>
          </p:nvSpPr>
          <p:spPr>
            <a:xfrm>
              <a:off x="4255162" y="270178"/>
              <a:ext cx="1852875" cy="1852875"/>
            </a:xfrm>
            <a:prstGeom prst="round2DiagRect">
              <a:avLst>
                <a:gd fmla="val 2972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7"/>
            <p:cNvSpPr/>
            <p:nvPr/>
          </p:nvSpPr>
          <p:spPr>
            <a:xfrm>
              <a:off x="4650037" y="665053"/>
              <a:ext cx="1063125" cy="1063125"/>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7"/>
            <p:cNvSpPr/>
            <p:nvPr/>
          </p:nvSpPr>
          <p:spPr>
            <a:xfrm>
              <a:off x="3662850" y="2700178"/>
              <a:ext cx="303750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7"/>
            <p:cNvSpPr txBox="1"/>
            <p:nvPr/>
          </p:nvSpPr>
          <p:spPr>
            <a:xfrm>
              <a:off x="3662850" y="2700178"/>
              <a:ext cx="3037500"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500"/>
                <a:buFont typeface="Inconsolata"/>
                <a:buNone/>
              </a:pPr>
              <a:r>
                <a:rPr lang="en-US" sz="1500" cap="none">
                  <a:solidFill>
                    <a:schemeClr val="dk1"/>
                  </a:solidFill>
                  <a:latin typeface="Inconsolata"/>
                  <a:ea typeface="Inconsolata"/>
                  <a:cs typeface="Inconsolata"/>
                  <a:sym typeface="Inconsolata"/>
                </a:rPr>
                <a:t>INCLUDE "AUDIO" MODALITY DURING SUMMARIZATION TO ENRICH CONTEXT</a:t>
              </a:r>
              <a:endParaRPr/>
            </a:p>
          </p:txBody>
        </p:sp>
        <p:sp>
          <p:nvSpPr>
            <p:cNvPr id="277" name="Google Shape;277;p17"/>
            <p:cNvSpPr/>
            <p:nvPr/>
          </p:nvSpPr>
          <p:spPr>
            <a:xfrm>
              <a:off x="7824225" y="270178"/>
              <a:ext cx="1852875" cy="1852875"/>
            </a:xfrm>
            <a:prstGeom prst="round2DiagRect">
              <a:avLst>
                <a:gd fmla="val 29727"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7"/>
            <p:cNvSpPr/>
            <p:nvPr/>
          </p:nvSpPr>
          <p:spPr>
            <a:xfrm>
              <a:off x="8219100" y="665053"/>
              <a:ext cx="1063125" cy="1063125"/>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7"/>
            <p:cNvSpPr/>
            <p:nvPr/>
          </p:nvSpPr>
          <p:spPr>
            <a:xfrm>
              <a:off x="7231912" y="2700178"/>
              <a:ext cx="303750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7"/>
            <p:cNvSpPr txBox="1"/>
            <p:nvPr/>
          </p:nvSpPr>
          <p:spPr>
            <a:xfrm>
              <a:off x="7231912" y="2700178"/>
              <a:ext cx="3037500"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500"/>
                <a:buFont typeface="Inconsolata"/>
                <a:buNone/>
              </a:pPr>
              <a:r>
                <a:rPr lang="en-US" sz="1500" cap="none">
                  <a:solidFill>
                    <a:schemeClr val="dk1"/>
                  </a:solidFill>
                  <a:latin typeface="Inconsolata"/>
                  <a:ea typeface="Inconsolata"/>
                  <a:cs typeface="Inconsolata"/>
                  <a:sym typeface="Inconsolata"/>
                </a:rPr>
                <a:t>EXPERIMENT WITH DIFFERENT M-LLMS &amp; LLMS TO IMPROVE EFFICIENCY</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18"/>
          <p:cNvSpPr txBox="1"/>
          <p:nvPr>
            <p:ph type="title"/>
          </p:nvPr>
        </p:nvSpPr>
        <p:spPr>
          <a:xfrm>
            <a:off x="700635" y="922096"/>
            <a:ext cx="10691265" cy="137103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4000"/>
              <a:buFont typeface="Open Sans"/>
              <a:buNone/>
            </a:pPr>
            <a:r>
              <a:rPr lang="en-US"/>
              <a:t>REFERENCES</a:t>
            </a:r>
            <a:endParaRPr/>
          </a:p>
        </p:txBody>
      </p:sp>
      <p:sp>
        <p:nvSpPr>
          <p:cNvPr id="286" name="Google Shape;286;p18"/>
          <p:cNvSpPr txBox="1"/>
          <p:nvPr>
            <p:ph idx="1" type="body"/>
          </p:nvPr>
        </p:nvSpPr>
        <p:spPr>
          <a:xfrm>
            <a:off x="700635" y="2293126"/>
            <a:ext cx="10691265" cy="3636088"/>
          </a:xfrm>
          <a:prstGeom prst="rect">
            <a:avLst/>
          </a:prstGeom>
          <a:noFill/>
          <a:ln>
            <a:noFill/>
          </a:ln>
        </p:spPr>
        <p:txBody>
          <a:bodyPr anchorCtr="0" anchor="t" bIns="45700" lIns="91425" spcFirstLastPara="1" rIns="91425" wrap="square" tIns="45700">
            <a:normAutofit/>
          </a:bodyPr>
          <a:lstStyle/>
          <a:p>
            <a:pPr indent="-228600" lvl="0" marL="228600" rtl="0" algn="l">
              <a:lnSpc>
                <a:spcPct val="110000"/>
              </a:lnSpc>
              <a:spcBef>
                <a:spcPts val="0"/>
              </a:spcBef>
              <a:spcAft>
                <a:spcPts val="0"/>
              </a:spcAft>
              <a:buClr>
                <a:schemeClr val="dk1"/>
              </a:buClr>
              <a:buSzPts val="2000"/>
              <a:buChar char="•"/>
            </a:pPr>
            <a:r>
              <a:rPr lang="en-US" u="sng">
                <a:solidFill>
                  <a:schemeClr val="hlink"/>
                </a:solidFill>
                <a:hlinkClick r:id="rId3"/>
              </a:rPr>
              <a:t>https://arxiv.org/pdf/2504.11199</a:t>
            </a:r>
            <a:endParaRPr/>
          </a:p>
          <a:p>
            <a:pPr indent="-228600" lvl="0" marL="228600" rtl="0" algn="l">
              <a:lnSpc>
                <a:spcPct val="110000"/>
              </a:lnSpc>
              <a:spcBef>
                <a:spcPts val="1000"/>
              </a:spcBef>
              <a:spcAft>
                <a:spcPts val="0"/>
              </a:spcAft>
              <a:buClr>
                <a:schemeClr val="dk1"/>
              </a:buClr>
              <a:buSzPts val="2000"/>
              <a:buChar char="•"/>
            </a:pPr>
            <a:r>
              <a:rPr lang="en-US"/>
              <a:t>https://www.geeksforgeeks.org/nlp/understanding-bleu-and-rouge-score-for-nlp-evaluation/</a:t>
            </a:r>
            <a:endParaRPr/>
          </a:p>
          <a:p>
            <a:pPr indent="-228600" lvl="0" marL="228600" rtl="0" algn="l">
              <a:lnSpc>
                <a:spcPct val="110000"/>
              </a:lnSpc>
              <a:spcBef>
                <a:spcPts val="1000"/>
              </a:spcBef>
              <a:spcAft>
                <a:spcPts val="0"/>
              </a:spcAft>
              <a:buClr>
                <a:schemeClr val="dk1"/>
              </a:buClr>
              <a:buSzPts val="2000"/>
              <a:buChar char="•"/>
            </a:pPr>
            <a:r>
              <a:rPr lang="en-US"/>
              <a:t>https://github.com/mlee47/LLMVS/tree/main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290" name="Shape 290"/>
        <p:cNvGrpSpPr/>
        <p:nvPr/>
      </p:nvGrpSpPr>
      <p:grpSpPr>
        <a:xfrm>
          <a:off x="0" y="0"/>
          <a:ext cx="0" cy="0"/>
          <a:chOff x="0" y="0"/>
          <a:chExt cx="0" cy="0"/>
        </a:xfrm>
      </p:grpSpPr>
      <p:sp>
        <p:nvSpPr>
          <p:cNvPr id="291" name="Google Shape;291;p19"/>
          <p:cNvSpPr txBox="1"/>
          <p:nvPr>
            <p:ph idx="1" type="body"/>
          </p:nvPr>
        </p:nvSpPr>
        <p:spPr>
          <a:xfrm>
            <a:off x="700635" y="2293126"/>
            <a:ext cx="10691265" cy="3636088"/>
          </a:xfrm>
          <a:prstGeom prst="rect">
            <a:avLst/>
          </a:prstGeom>
          <a:noFill/>
          <a:ln>
            <a:noFill/>
          </a:ln>
        </p:spPr>
        <p:txBody>
          <a:bodyPr anchorCtr="0" anchor="t" bIns="45700" lIns="91425" spcFirstLastPara="1" rIns="91425" wrap="square" tIns="45700">
            <a:normAutofit/>
          </a:bodyPr>
          <a:lstStyle/>
          <a:p>
            <a:pPr indent="0" lvl="0" marL="0" rtl="0" algn="ctr">
              <a:lnSpc>
                <a:spcPct val="110000"/>
              </a:lnSpc>
              <a:spcBef>
                <a:spcPts val="0"/>
              </a:spcBef>
              <a:spcAft>
                <a:spcPts val="0"/>
              </a:spcAft>
              <a:buClr>
                <a:srgbClr val="E446A2"/>
              </a:buClr>
              <a:buSzPts val="4000"/>
              <a:buNone/>
            </a:pPr>
            <a:r>
              <a:rPr lang="en-US" sz="4000">
                <a:solidFill>
                  <a:srgbClr val="E446A2"/>
                </a:solidFill>
              </a:rPr>
              <a:t>Thank you!</a:t>
            </a:r>
            <a:endParaRPr/>
          </a:p>
          <a:p>
            <a:pPr indent="0" lvl="0" marL="0" rtl="0" algn="ctr">
              <a:lnSpc>
                <a:spcPct val="110000"/>
              </a:lnSpc>
              <a:spcBef>
                <a:spcPts val="1000"/>
              </a:spcBef>
              <a:spcAft>
                <a:spcPts val="0"/>
              </a:spcAft>
              <a:buClr>
                <a:schemeClr val="dk1"/>
              </a:buClr>
              <a:buSzPts val="4000"/>
              <a:buNone/>
            </a:pPr>
            <a:r>
              <a:t/>
            </a:r>
            <a:endParaRPr sz="4000"/>
          </a:p>
          <a:p>
            <a:pPr indent="0" lvl="0" marL="0" rtl="0" algn="ctr">
              <a:lnSpc>
                <a:spcPct val="110000"/>
              </a:lnSpc>
              <a:spcBef>
                <a:spcPts val="1000"/>
              </a:spcBef>
              <a:spcAft>
                <a:spcPts val="0"/>
              </a:spcAft>
              <a:buClr>
                <a:schemeClr val="dk1"/>
              </a:buClr>
              <a:buSzPts val="4000"/>
              <a:buNone/>
            </a:pPr>
            <a:r>
              <a:rPr lang="en-US" sz="4000"/>
              <a:t>We are open to 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96" name="Shape 96"/>
        <p:cNvGrpSpPr/>
        <p:nvPr/>
      </p:nvGrpSpPr>
      <p:grpSpPr>
        <a:xfrm>
          <a:off x="0" y="0"/>
          <a:ext cx="0" cy="0"/>
          <a:chOff x="0" y="0"/>
          <a:chExt cx="0" cy="0"/>
        </a:xfrm>
      </p:grpSpPr>
      <p:pic>
        <p:nvPicPr>
          <p:cNvPr descr="preencoded.png" id="97" name="Google Shape;97;p2"/>
          <p:cNvPicPr preferRelativeResize="0"/>
          <p:nvPr/>
        </p:nvPicPr>
        <p:blipFill rotWithShape="1">
          <a:blip r:embed="rId3">
            <a:alphaModFix/>
          </a:blip>
          <a:srcRect b="0" l="0" r="0" t="0"/>
          <a:stretch/>
        </p:blipFill>
        <p:spPr>
          <a:xfrm>
            <a:off x="0" y="36577"/>
            <a:ext cx="12192000" cy="1628655"/>
          </a:xfrm>
          <a:prstGeom prst="rect">
            <a:avLst/>
          </a:prstGeom>
          <a:noFill/>
          <a:ln>
            <a:noFill/>
          </a:ln>
        </p:spPr>
      </p:pic>
      <p:sp>
        <p:nvSpPr>
          <p:cNvPr id="98" name="Google Shape;98;p2"/>
          <p:cNvSpPr txBox="1"/>
          <p:nvPr>
            <p:ph type="title"/>
          </p:nvPr>
        </p:nvSpPr>
        <p:spPr>
          <a:xfrm>
            <a:off x="662939" y="1800668"/>
            <a:ext cx="10890929" cy="1097280"/>
          </a:xfrm>
          <a:prstGeom prst="rect">
            <a:avLst/>
          </a:prstGeom>
          <a:noFill/>
          <a:ln>
            <a:noFill/>
          </a:ln>
        </p:spPr>
        <p:txBody>
          <a:bodyPr anchorCtr="0" anchor="t" bIns="0" lIns="0" spcFirstLastPara="1" rIns="0" wrap="square" tIns="0">
            <a:normAutofit/>
          </a:bodyPr>
          <a:lstStyle/>
          <a:p>
            <a:pPr indent="0" lvl="0" marL="0" rtl="0" algn="l">
              <a:lnSpc>
                <a:spcPct val="140625"/>
              </a:lnSpc>
              <a:spcBef>
                <a:spcPts val="0"/>
              </a:spcBef>
              <a:spcAft>
                <a:spcPts val="0"/>
              </a:spcAft>
              <a:buClr>
                <a:srgbClr val="F94CAF"/>
              </a:buClr>
              <a:buSzPts val="3200"/>
              <a:buFont typeface="Inconsolata"/>
              <a:buNone/>
            </a:pPr>
            <a:r>
              <a:rPr b="1" lang="en-US" sz="3200">
                <a:solidFill>
                  <a:srgbClr val="F94CAF"/>
                </a:solidFill>
                <a:latin typeface="Inconsolata"/>
                <a:ea typeface="Inconsolata"/>
                <a:cs typeface="Inconsolata"/>
                <a:sym typeface="Inconsolata"/>
              </a:rPr>
              <a:t>VIDEO SUMMARIZATION: THE CHALLENGE</a:t>
            </a:r>
            <a:endParaRPr sz="3200"/>
          </a:p>
        </p:txBody>
      </p:sp>
      <p:sp>
        <p:nvSpPr>
          <p:cNvPr id="99" name="Google Shape;99;p2"/>
          <p:cNvSpPr/>
          <p:nvPr/>
        </p:nvSpPr>
        <p:spPr>
          <a:xfrm>
            <a:off x="640080" y="2516751"/>
            <a:ext cx="2999232" cy="2641759"/>
          </a:xfrm>
          <a:prstGeom prst="roundRect">
            <a:avLst>
              <a:gd fmla="val 3569" name="adj"/>
            </a:avLst>
          </a:prstGeom>
          <a:solidFill>
            <a:srgbClr val="241631"/>
          </a:solidFill>
          <a:ln cap="flat" cmpd="sng" w="22850">
            <a:solidFill>
              <a:srgbClr val="5C4E6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ustria"/>
              <a:ea typeface="Lustria"/>
              <a:cs typeface="Lustria"/>
              <a:sym typeface="Lustria"/>
            </a:endParaRPr>
          </a:p>
        </p:txBody>
      </p:sp>
      <p:pic>
        <p:nvPicPr>
          <p:cNvPr descr="preencoded.png" id="100" name="Google Shape;100;p2"/>
          <p:cNvPicPr preferRelativeResize="0"/>
          <p:nvPr/>
        </p:nvPicPr>
        <p:blipFill rotWithShape="1">
          <a:blip r:embed="rId4">
            <a:alphaModFix/>
          </a:blip>
          <a:srcRect b="0" l="0" r="0" t="0"/>
          <a:stretch/>
        </p:blipFill>
        <p:spPr>
          <a:xfrm>
            <a:off x="617219" y="2516751"/>
            <a:ext cx="91440" cy="2670588"/>
          </a:xfrm>
          <a:prstGeom prst="rect">
            <a:avLst/>
          </a:prstGeom>
          <a:noFill/>
          <a:ln>
            <a:noFill/>
          </a:ln>
        </p:spPr>
      </p:pic>
      <p:sp>
        <p:nvSpPr>
          <p:cNvPr id="101" name="Google Shape;101;p2"/>
          <p:cNvSpPr/>
          <p:nvPr/>
        </p:nvSpPr>
        <p:spPr>
          <a:xfrm>
            <a:off x="916066" y="2724158"/>
            <a:ext cx="2307431" cy="28836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chemeClr val="lt1"/>
              </a:buClr>
              <a:buSzPts val="1800"/>
              <a:buFont typeface="Inconsolata"/>
              <a:buNone/>
            </a:pPr>
            <a:r>
              <a:rPr b="1" lang="en-US" sz="1800">
                <a:solidFill>
                  <a:schemeClr val="lt1"/>
                </a:solidFill>
                <a:latin typeface="Inconsolata"/>
                <a:ea typeface="Inconsolata"/>
                <a:cs typeface="Inconsolata"/>
                <a:sym typeface="Inconsolata"/>
              </a:rPr>
              <a:t>The Problem</a:t>
            </a:r>
            <a:endParaRPr sz="1800">
              <a:solidFill>
                <a:schemeClr val="lt1"/>
              </a:solidFill>
              <a:latin typeface="Lustria"/>
              <a:ea typeface="Lustria"/>
              <a:cs typeface="Lustria"/>
              <a:sym typeface="Lustria"/>
            </a:endParaRPr>
          </a:p>
        </p:txBody>
      </p:sp>
      <p:sp>
        <p:nvSpPr>
          <p:cNvPr id="102" name="Google Shape;102;p2"/>
          <p:cNvSpPr/>
          <p:nvPr/>
        </p:nvSpPr>
        <p:spPr>
          <a:xfrm>
            <a:off x="916066" y="3304842"/>
            <a:ext cx="2723246" cy="2218134"/>
          </a:xfrm>
          <a:prstGeom prst="rect">
            <a:avLst/>
          </a:prstGeom>
          <a:noFill/>
          <a:ln>
            <a:noFill/>
          </a:ln>
        </p:spPr>
        <p:txBody>
          <a:bodyPr anchorCtr="0" anchor="t" bIns="0" lIns="0" spcFirstLastPara="1" rIns="0" wrap="square" tIns="0">
            <a:noAutofit/>
          </a:bodyPr>
          <a:lstStyle/>
          <a:p>
            <a:pPr indent="0" lvl="0" marL="0" marR="0" rtl="0" algn="l">
              <a:lnSpc>
                <a:spcPct val="158620"/>
              </a:lnSpc>
              <a:spcBef>
                <a:spcPts val="0"/>
              </a:spcBef>
              <a:spcAft>
                <a:spcPts val="0"/>
              </a:spcAft>
              <a:buClr>
                <a:schemeClr val="lt1"/>
              </a:buClr>
              <a:buSzPts val="1450"/>
              <a:buFont typeface="Fira Sans"/>
              <a:buNone/>
            </a:pPr>
            <a:r>
              <a:rPr lang="en-US" sz="1450">
                <a:solidFill>
                  <a:schemeClr val="lt1"/>
                </a:solidFill>
                <a:latin typeface="Fira Sans"/>
                <a:ea typeface="Fira Sans"/>
                <a:cs typeface="Fira Sans"/>
                <a:sym typeface="Fira Sans"/>
              </a:rPr>
              <a:t>Millions of videos uploaded daily create an overwhelming content volume, surpassing human capacity for consumption and navigation.</a:t>
            </a:r>
            <a:endParaRPr sz="1450">
              <a:solidFill>
                <a:schemeClr val="lt1"/>
              </a:solidFill>
              <a:latin typeface="Lustria"/>
              <a:ea typeface="Lustria"/>
              <a:cs typeface="Lustria"/>
              <a:sym typeface="Lustria"/>
            </a:endParaRPr>
          </a:p>
        </p:txBody>
      </p:sp>
      <p:sp>
        <p:nvSpPr>
          <p:cNvPr id="103" name="Google Shape;103;p2"/>
          <p:cNvSpPr/>
          <p:nvPr/>
        </p:nvSpPr>
        <p:spPr>
          <a:xfrm>
            <a:off x="4092629" y="2516726"/>
            <a:ext cx="7566300" cy="2641800"/>
          </a:xfrm>
          <a:prstGeom prst="roundRect">
            <a:avLst>
              <a:gd fmla="val 3569" name="adj"/>
            </a:avLst>
          </a:prstGeom>
          <a:solidFill>
            <a:srgbClr val="241631"/>
          </a:solidFill>
          <a:ln cap="flat" cmpd="sng" w="22850">
            <a:solidFill>
              <a:srgbClr val="5C4E6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Lustria"/>
              <a:ea typeface="Lustria"/>
              <a:cs typeface="Lustria"/>
              <a:sym typeface="Lustria"/>
            </a:endParaRPr>
          </a:p>
        </p:txBody>
      </p:sp>
      <p:pic>
        <p:nvPicPr>
          <p:cNvPr descr="preencoded.png" id="104" name="Google Shape;104;p2"/>
          <p:cNvPicPr preferRelativeResize="0"/>
          <p:nvPr/>
        </p:nvPicPr>
        <p:blipFill rotWithShape="1">
          <a:blip r:embed="rId4">
            <a:alphaModFix/>
          </a:blip>
          <a:srcRect b="0" l="0" r="0" t="0"/>
          <a:stretch/>
        </p:blipFill>
        <p:spPr>
          <a:xfrm>
            <a:off x="3985569" y="2516751"/>
            <a:ext cx="107053" cy="2670588"/>
          </a:xfrm>
          <a:prstGeom prst="rect">
            <a:avLst/>
          </a:prstGeom>
          <a:noFill/>
          <a:ln>
            <a:noFill/>
          </a:ln>
        </p:spPr>
      </p:pic>
      <p:sp>
        <p:nvSpPr>
          <p:cNvPr id="105" name="Google Shape;105;p2"/>
          <p:cNvSpPr/>
          <p:nvPr/>
        </p:nvSpPr>
        <p:spPr>
          <a:xfrm>
            <a:off x="4284417" y="2724158"/>
            <a:ext cx="4185113" cy="28836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chemeClr val="lt1"/>
              </a:buClr>
              <a:buSzPts val="1800"/>
              <a:buFont typeface="Inconsolata"/>
              <a:buNone/>
            </a:pPr>
            <a:r>
              <a:rPr b="1" lang="en-US" sz="1800">
                <a:solidFill>
                  <a:schemeClr val="lt1"/>
                </a:solidFill>
                <a:latin typeface="Inconsolata"/>
                <a:ea typeface="Inconsolata"/>
                <a:cs typeface="Inconsolata"/>
                <a:sym typeface="Inconsolata"/>
              </a:rPr>
              <a:t>Why Video Summarization Matters</a:t>
            </a:r>
            <a:endParaRPr sz="1800">
              <a:solidFill>
                <a:schemeClr val="lt1"/>
              </a:solidFill>
              <a:latin typeface="Lustria"/>
              <a:ea typeface="Lustria"/>
              <a:cs typeface="Lustria"/>
              <a:sym typeface="Lustria"/>
            </a:endParaRPr>
          </a:p>
        </p:txBody>
      </p:sp>
      <p:sp>
        <p:nvSpPr>
          <p:cNvPr id="106" name="Google Shape;106;p2"/>
          <p:cNvSpPr/>
          <p:nvPr/>
        </p:nvSpPr>
        <p:spPr>
          <a:xfrm>
            <a:off x="4284417" y="3123256"/>
            <a:ext cx="7000418" cy="371047"/>
          </a:xfrm>
          <a:prstGeom prst="rect">
            <a:avLst/>
          </a:prstGeom>
          <a:noFill/>
          <a:ln>
            <a:noFill/>
          </a:ln>
        </p:spPr>
        <p:txBody>
          <a:bodyPr anchorCtr="0" anchor="t" bIns="0" lIns="0" spcFirstLastPara="1" rIns="0" wrap="square" tIns="0">
            <a:noAutofit/>
          </a:bodyPr>
          <a:lstStyle/>
          <a:p>
            <a:pPr indent="-342900" lvl="0" marL="342900" marR="0" rtl="0" algn="l">
              <a:lnSpc>
                <a:spcPct val="158620"/>
              </a:lnSpc>
              <a:spcBef>
                <a:spcPts val="0"/>
              </a:spcBef>
              <a:spcAft>
                <a:spcPts val="0"/>
              </a:spcAft>
              <a:buClr>
                <a:schemeClr val="lt1"/>
              </a:buClr>
              <a:buSzPts val="1450"/>
              <a:buFont typeface="Fira Sans"/>
              <a:buChar char="•"/>
            </a:pPr>
            <a:r>
              <a:rPr b="1" lang="en-US" sz="1450">
                <a:solidFill>
                  <a:schemeClr val="lt1"/>
                </a:solidFill>
                <a:latin typeface="Fira Sans"/>
                <a:ea typeface="Fira Sans"/>
                <a:cs typeface="Fira Sans"/>
                <a:sym typeface="Fira Sans"/>
              </a:rPr>
              <a:t>Information Overload:</a:t>
            </a:r>
            <a:r>
              <a:rPr lang="en-US" sz="1450">
                <a:solidFill>
                  <a:schemeClr val="lt1"/>
                </a:solidFill>
                <a:latin typeface="Fira Sans"/>
                <a:ea typeface="Fira Sans"/>
                <a:cs typeface="Fira Sans"/>
                <a:sym typeface="Fira Sans"/>
              </a:rPr>
              <a:t> Exponential growth necessitates efficient processing.</a:t>
            </a:r>
            <a:endParaRPr sz="1450">
              <a:solidFill>
                <a:schemeClr val="lt1"/>
              </a:solidFill>
              <a:latin typeface="Lustria"/>
              <a:ea typeface="Lustria"/>
              <a:cs typeface="Lustria"/>
              <a:sym typeface="Lustria"/>
            </a:endParaRPr>
          </a:p>
        </p:txBody>
      </p:sp>
      <p:sp>
        <p:nvSpPr>
          <p:cNvPr id="107" name="Google Shape;107;p2"/>
          <p:cNvSpPr/>
          <p:nvPr/>
        </p:nvSpPr>
        <p:spPr>
          <a:xfrm>
            <a:off x="4275516" y="3520948"/>
            <a:ext cx="7000418" cy="295275"/>
          </a:xfrm>
          <a:prstGeom prst="rect">
            <a:avLst/>
          </a:prstGeom>
          <a:noFill/>
          <a:ln>
            <a:noFill/>
          </a:ln>
        </p:spPr>
        <p:txBody>
          <a:bodyPr anchorCtr="0" anchor="t" bIns="0" lIns="0" spcFirstLastPara="1" rIns="0" wrap="square" tIns="0">
            <a:noAutofit/>
          </a:bodyPr>
          <a:lstStyle/>
          <a:p>
            <a:pPr indent="-342900" lvl="0" marL="342900" marR="0" rtl="0" algn="l">
              <a:lnSpc>
                <a:spcPct val="158620"/>
              </a:lnSpc>
              <a:spcBef>
                <a:spcPts val="0"/>
              </a:spcBef>
              <a:spcAft>
                <a:spcPts val="0"/>
              </a:spcAft>
              <a:buClr>
                <a:schemeClr val="lt1"/>
              </a:buClr>
              <a:buSzPts val="1450"/>
              <a:buFont typeface="Fira Sans"/>
              <a:buChar char="•"/>
            </a:pPr>
            <a:r>
              <a:rPr b="1" lang="en-US" sz="1450">
                <a:solidFill>
                  <a:schemeClr val="lt1"/>
                </a:solidFill>
                <a:latin typeface="Fira Sans"/>
                <a:ea typeface="Fira Sans"/>
                <a:cs typeface="Fira Sans"/>
                <a:sym typeface="Fira Sans"/>
              </a:rPr>
              <a:t>Time Constraints:</a:t>
            </a:r>
            <a:r>
              <a:rPr lang="en-US" sz="1450">
                <a:solidFill>
                  <a:schemeClr val="lt1"/>
                </a:solidFill>
                <a:latin typeface="Fira Sans"/>
                <a:ea typeface="Fira Sans"/>
                <a:cs typeface="Fira Sans"/>
                <a:sym typeface="Fira Sans"/>
              </a:rPr>
              <a:t> Users need quick access to essential content.</a:t>
            </a:r>
            <a:endParaRPr sz="1450">
              <a:solidFill>
                <a:schemeClr val="lt1"/>
              </a:solidFill>
              <a:latin typeface="Lustria"/>
              <a:ea typeface="Lustria"/>
              <a:cs typeface="Lustria"/>
              <a:sym typeface="Lustria"/>
            </a:endParaRPr>
          </a:p>
        </p:txBody>
      </p:sp>
      <p:sp>
        <p:nvSpPr>
          <p:cNvPr id="108" name="Google Shape;108;p2"/>
          <p:cNvSpPr/>
          <p:nvPr/>
        </p:nvSpPr>
        <p:spPr>
          <a:xfrm>
            <a:off x="4275516" y="3941756"/>
            <a:ext cx="7000418" cy="590550"/>
          </a:xfrm>
          <a:prstGeom prst="rect">
            <a:avLst/>
          </a:prstGeom>
          <a:noFill/>
          <a:ln>
            <a:noFill/>
          </a:ln>
        </p:spPr>
        <p:txBody>
          <a:bodyPr anchorCtr="0" anchor="t" bIns="0" lIns="0" spcFirstLastPara="1" rIns="0" wrap="square" tIns="0">
            <a:noAutofit/>
          </a:bodyPr>
          <a:lstStyle/>
          <a:p>
            <a:pPr indent="-342900" lvl="0" marL="342900" marR="0" rtl="0" algn="l">
              <a:lnSpc>
                <a:spcPct val="158620"/>
              </a:lnSpc>
              <a:spcBef>
                <a:spcPts val="0"/>
              </a:spcBef>
              <a:spcAft>
                <a:spcPts val="0"/>
              </a:spcAft>
              <a:buClr>
                <a:schemeClr val="lt1"/>
              </a:buClr>
              <a:buSzPts val="1450"/>
              <a:buFont typeface="Fira Sans"/>
              <a:buChar char="•"/>
            </a:pPr>
            <a:r>
              <a:rPr b="1" lang="en-US" sz="1450">
                <a:solidFill>
                  <a:schemeClr val="lt1"/>
                </a:solidFill>
                <a:latin typeface="Fira Sans"/>
                <a:ea typeface="Fira Sans"/>
                <a:cs typeface="Fira Sans"/>
                <a:sym typeface="Fira Sans"/>
              </a:rPr>
              <a:t>Efficient Retrieval:</a:t>
            </a:r>
            <a:r>
              <a:rPr lang="en-US" sz="1450">
                <a:solidFill>
                  <a:schemeClr val="lt1"/>
                </a:solidFill>
                <a:latin typeface="Fira Sans"/>
                <a:ea typeface="Fira Sans"/>
                <a:cs typeface="Fira Sans"/>
                <a:sym typeface="Fira Sans"/>
              </a:rPr>
              <a:t> Crucial for search, navigation, and content discovery.</a:t>
            </a:r>
            <a:endParaRPr sz="1450">
              <a:solidFill>
                <a:schemeClr val="lt1"/>
              </a:solidFill>
              <a:latin typeface="Lustria"/>
              <a:ea typeface="Lustria"/>
              <a:cs typeface="Lustria"/>
              <a:sym typeface="Lustria"/>
            </a:endParaRPr>
          </a:p>
        </p:txBody>
      </p:sp>
      <p:sp>
        <p:nvSpPr>
          <p:cNvPr id="109" name="Google Shape;109;p2"/>
          <p:cNvSpPr/>
          <p:nvPr/>
        </p:nvSpPr>
        <p:spPr>
          <a:xfrm>
            <a:off x="4275516" y="4362564"/>
            <a:ext cx="7000418" cy="590550"/>
          </a:xfrm>
          <a:prstGeom prst="rect">
            <a:avLst/>
          </a:prstGeom>
          <a:noFill/>
          <a:ln>
            <a:noFill/>
          </a:ln>
        </p:spPr>
        <p:txBody>
          <a:bodyPr anchorCtr="0" anchor="t" bIns="0" lIns="0" spcFirstLastPara="1" rIns="0" wrap="square" tIns="0">
            <a:noAutofit/>
          </a:bodyPr>
          <a:lstStyle/>
          <a:p>
            <a:pPr indent="-342900" lvl="0" marL="342900" marR="0" rtl="0" algn="l">
              <a:lnSpc>
                <a:spcPct val="158620"/>
              </a:lnSpc>
              <a:spcBef>
                <a:spcPts val="0"/>
              </a:spcBef>
              <a:spcAft>
                <a:spcPts val="0"/>
              </a:spcAft>
              <a:buClr>
                <a:schemeClr val="lt1"/>
              </a:buClr>
              <a:buSzPts val="1450"/>
              <a:buFont typeface="Fira Sans"/>
              <a:buChar char="•"/>
            </a:pPr>
            <a:r>
              <a:rPr b="1" lang="en-US" sz="1450">
                <a:solidFill>
                  <a:schemeClr val="lt1"/>
                </a:solidFill>
                <a:latin typeface="Fira Sans"/>
                <a:ea typeface="Fira Sans"/>
                <a:cs typeface="Fira Sans"/>
                <a:sym typeface="Fira Sans"/>
              </a:rPr>
              <a:t>Semantic Understanding:</a:t>
            </a:r>
            <a:r>
              <a:rPr lang="en-US" sz="1450">
                <a:solidFill>
                  <a:schemeClr val="lt1"/>
                </a:solidFill>
                <a:latin typeface="Fira Sans"/>
                <a:ea typeface="Fira Sans"/>
                <a:cs typeface="Fira Sans"/>
                <a:sym typeface="Fira Sans"/>
              </a:rPr>
              <a:t> Capturing narrative and meaning, beyond visual saliency.</a:t>
            </a:r>
            <a:endParaRPr sz="1450">
              <a:solidFill>
                <a:schemeClr val="lt1"/>
              </a:solidFill>
              <a:latin typeface="Lustria"/>
              <a:ea typeface="Lustria"/>
              <a:cs typeface="Lustria"/>
              <a:sym typeface="Lustria"/>
            </a:endParaRPr>
          </a:p>
        </p:txBody>
      </p:sp>
      <p:sp>
        <p:nvSpPr>
          <p:cNvPr id="110" name="Google Shape;110;p2"/>
          <p:cNvSpPr txBox="1"/>
          <p:nvPr/>
        </p:nvSpPr>
        <p:spPr>
          <a:xfrm>
            <a:off x="640080" y="5412647"/>
            <a:ext cx="10984588" cy="668773"/>
          </a:xfrm>
          <a:prstGeom prst="rect">
            <a:avLst/>
          </a:prstGeom>
          <a:noFill/>
          <a:ln>
            <a:noFill/>
          </a:ln>
        </p:spPr>
        <p:txBody>
          <a:bodyPr anchorCtr="0" anchor="t" bIns="45700" lIns="91425" spcFirstLastPara="1" rIns="91425" wrap="square" tIns="45700">
            <a:spAutoFit/>
          </a:bodyPr>
          <a:lstStyle/>
          <a:p>
            <a:pPr indent="0" lvl="0" marL="0" marR="0" rtl="0" algn="l">
              <a:lnSpc>
                <a:spcPct val="127777"/>
              </a:lnSpc>
              <a:spcBef>
                <a:spcPts val="0"/>
              </a:spcBef>
              <a:spcAft>
                <a:spcPts val="0"/>
              </a:spcAft>
              <a:buClr>
                <a:schemeClr val="dk1"/>
              </a:buClr>
              <a:buSzPts val="1800"/>
              <a:buFont typeface="Fira Sans"/>
              <a:buNone/>
            </a:pPr>
            <a:r>
              <a:rPr b="1" lang="en-US" sz="1800">
                <a:solidFill>
                  <a:schemeClr val="dk1"/>
                </a:solidFill>
                <a:latin typeface="Fira Sans"/>
                <a:ea typeface="Fira Sans"/>
                <a:cs typeface="Fira Sans"/>
                <a:sym typeface="Fira Sans"/>
              </a:rPr>
              <a:t>Key Challenge:</a:t>
            </a:r>
            <a:r>
              <a:rPr lang="en-US" sz="1800">
                <a:solidFill>
                  <a:schemeClr val="dk1"/>
                </a:solidFill>
                <a:latin typeface="Fira Sans"/>
                <a:ea typeface="Fira Sans"/>
                <a:cs typeface="Fira Sans"/>
                <a:sym typeface="Fira Sans"/>
              </a:rPr>
              <a:t> Existing methods often fall short in capturing the semantic content and narrative structure, relying heavily on visual features and temporal dynamics.</a:t>
            </a:r>
            <a:endParaRPr sz="1800">
              <a:solidFill>
                <a:schemeClr val="dk1"/>
              </a:solidFill>
              <a:latin typeface="Fira Sans"/>
              <a:ea typeface="Fira Sans"/>
              <a:cs typeface="Fira Sans"/>
              <a:sym typeface="Fira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F2F2F2"/>
        </a:solidFill>
      </p:bgPr>
    </p:bg>
    <p:spTree>
      <p:nvGrpSpPr>
        <p:cNvPr id="115" name="Shape 115"/>
        <p:cNvGrpSpPr/>
        <p:nvPr/>
      </p:nvGrpSpPr>
      <p:grpSpPr>
        <a:xfrm>
          <a:off x="0" y="0"/>
          <a:ext cx="0" cy="0"/>
          <a:chOff x="0" y="0"/>
          <a:chExt cx="0" cy="0"/>
        </a:xfrm>
      </p:grpSpPr>
      <p:sp>
        <p:nvSpPr>
          <p:cNvPr id="116" name="Google Shape;116;p3"/>
          <p:cNvSpPr txBox="1"/>
          <p:nvPr>
            <p:ph type="title"/>
          </p:nvPr>
        </p:nvSpPr>
        <p:spPr>
          <a:xfrm>
            <a:off x="457830" y="928072"/>
            <a:ext cx="10890929" cy="109728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000000"/>
              </a:buClr>
              <a:buSzPts val="4000"/>
              <a:buFont typeface="Inconsolata"/>
              <a:buNone/>
            </a:pPr>
            <a:r>
              <a:rPr b="1" lang="en-US">
                <a:solidFill>
                  <a:srgbClr val="000000"/>
                </a:solidFill>
                <a:latin typeface="Inconsolata"/>
                <a:ea typeface="Inconsolata"/>
                <a:cs typeface="Inconsolata"/>
                <a:sym typeface="Inconsolata"/>
              </a:rPr>
              <a:t>OUR SOLUTION: LLMVS FRAMEWORK</a:t>
            </a:r>
            <a:endParaRPr>
              <a:solidFill>
                <a:srgbClr val="000000"/>
              </a:solidFill>
            </a:endParaRPr>
          </a:p>
        </p:txBody>
      </p:sp>
      <p:sp>
        <p:nvSpPr>
          <p:cNvPr id="117" name="Google Shape;117;p3"/>
          <p:cNvSpPr txBox="1"/>
          <p:nvPr/>
        </p:nvSpPr>
        <p:spPr>
          <a:xfrm>
            <a:off x="484835" y="2054512"/>
            <a:ext cx="7460484"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000000"/>
                </a:solidFill>
                <a:latin typeface="Fira Sans"/>
                <a:ea typeface="Fira Sans"/>
                <a:cs typeface="Fira Sans"/>
                <a:sym typeface="Fira Sans"/>
              </a:rPr>
              <a:t>Inspired by </a:t>
            </a:r>
            <a:r>
              <a:rPr i="1" lang="en-US" sz="2000">
                <a:solidFill>
                  <a:srgbClr val="000000"/>
                </a:solidFill>
                <a:latin typeface="Fira Sans"/>
                <a:ea typeface="Fira Sans"/>
                <a:cs typeface="Fira Sans"/>
                <a:sym typeface="Fira Sans"/>
              </a:rPr>
              <a:t>Video Summarization with Large Language Models (Lee et al., CVPR 2025)</a:t>
            </a:r>
            <a:endParaRPr/>
          </a:p>
        </p:txBody>
      </p:sp>
      <p:sp>
        <p:nvSpPr>
          <p:cNvPr id="118" name="Google Shape;118;p3"/>
          <p:cNvSpPr txBox="1"/>
          <p:nvPr/>
        </p:nvSpPr>
        <p:spPr>
          <a:xfrm>
            <a:off x="8283388" y="0"/>
            <a:ext cx="3908612" cy="6858000"/>
          </a:xfrm>
          <a:prstGeom prst="rect">
            <a:avLst/>
          </a:prstGeom>
          <a:solidFill>
            <a:srgbClr val="0C0C0C"/>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Lustria"/>
              <a:ea typeface="Lustria"/>
              <a:cs typeface="Lustria"/>
              <a:sym typeface="Lustria"/>
            </a:endParaRPr>
          </a:p>
        </p:txBody>
      </p:sp>
      <p:sp>
        <p:nvSpPr>
          <p:cNvPr id="119" name="Google Shape;119;p3"/>
          <p:cNvSpPr/>
          <p:nvPr/>
        </p:nvSpPr>
        <p:spPr>
          <a:xfrm>
            <a:off x="11684305" y="1518663"/>
            <a:ext cx="22860" cy="5079206"/>
          </a:xfrm>
          <a:prstGeom prst="roundRect">
            <a:avLst>
              <a:gd fmla="val 111628" name="adj"/>
            </a:avLst>
          </a:prstGeom>
          <a:solidFill>
            <a:srgbClr val="5C4E6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ustria"/>
              <a:ea typeface="Lustria"/>
              <a:cs typeface="Lustria"/>
              <a:sym typeface="Lustria"/>
            </a:endParaRPr>
          </a:p>
        </p:txBody>
      </p:sp>
      <p:sp>
        <p:nvSpPr>
          <p:cNvPr id="120" name="Google Shape;120;p3"/>
          <p:cNvSpPr/>
          <p:nvPr/>
        </p:nvSpPr>
        <p:spPr>
          <a:xfrm>
            <a:off x="11016960" y="1698566"/>
            <a:ext cx="510302" cy="22860"/>
          </a:xfrm>
          <a:prstGeom prst="roundRect">
            <a:avLst>
              <a:gd fmla="val 111628" name="adj"/>
            </a:avLst>
          </a:prstGeom>
          <a:solidFill>
            <a:srgbClr val="5C4E6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ustria"/>
              <a:ea typeface="Lustria"/>
              <a:cs typeface="Lustria"/>
              <a:sym typeface="Lustria"/>
            </a:endParaRPr>
          </a:p>
        </p:txBody>
      </p:sp>
      <p:sp>
        <p:nvSpPr>
          <p:cNvPr id="121" name="Google Shape;121;p3"/>
          <p:cNvSpPr/>
          <p:nvPr/>
        </p:nvSpPr>
        <p:spPr>
          <a:xfrm>
            <a:off x="11504402" y="1518663"/>
            <a:ext cx="382667" cy="382667"/>
          </a:xfrm>
          <a:prstGeom prst="roundRect">
            <a:avLst>
              <a:gd fmla="val 6669" name="adj"/>
            </a:avLst>
          </a:prstGeom>
          <a:solidFill>
            <a:srgbClr val="4335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ustria"/>
              <a:ea typeface="Lustria"/>
              <a:cs typeface="Lustria"/>
              <a:sym typeface="Lustria"/>
            </a:endParaRPr>
          </a:p>
        </p:txBody>
      </p:sp>
      <p:pic>
        <p:nvPicPr>
          <p:cNvPr descr="preencoded.png" id="122" name="Google Shape;122;p3"/>
          <p:cNvPicPr preferRelativeResize="0"/>
          <p:nvPr/>
        </p:nvPicPr>
        <p:blipFill rotWithShape="1">
          <a:blip r:embed="rId3">
            <a:alphaModFix/>
          </a:blip>
          <a:srcRect b="0" l="0" r="0" t="0"/>
          <a:stretch/>
        </p:blipFill>
        <p:spPr>
          <a:xfrm>
            <a:off x="11568160" y="1582421"/>
            <a:ext cx="255151" cy="255151"/>
          </a:xfrm>
          <a:prstGeom prst="rect">
            <a:avLst/>
          </a:prstGeom>
          <a:noFill/>
          <a:ln>
            <a:noFill/>
          </a:ln>
        </p:spPr>
      </p:pic>
      <p:sp>
        <p:nvSpPr>
          <p:cNvPr id="123" name="Google Shape;123;p3"/>
          <p:cNvSpPr/>
          <p:nvPr/>
        </p:nvSpPr>
        <p:spPr>
          <a:xfrm>
            <a:off x="9707850" y="1557521"/>
            <a:ext cx="1266538" cy="353699"/>
          </a:xfrm>
          <a:prstGeom prst="rect">
            <a:avLst/>
          </a:prstGeom>
          <a:noFill/>
          <a:ln>
            <a:noFill/>
          </a:ln>
        </p:spPr>
        <p:txBody>
          <a:bodyPr anchorCtr="0" anchor="t" bIns="0" lIns="0" spcFirstLastPara="1" rIns="0" wrap="square" tIns="0">
            <a:noAutofit/>
          </a:bodyPr>
          <a:lstStyle/>
          <a:p>
            <a:pPr indent="0" lvl="0" marL="0" marR="0" rtl="0" algn="r">
              <a:lnSpc>
                <a:spcPct val="102500"/>
              </a:lnSpc>
              <a:spcBef>
                <a:spcPts val="0"/>
              </a:spcBef>
              <a:spcAft>
                <a:spcPts val="0"/>
              </a:spcAft>
              <a:buClr>
                <a:schemeClr val="lt1"/>
              </a:buClr>
              <a:buSzPts val="1650"/>
              <a:buFont typeface="Inconsolata"/>
              <a:buNone/>
            </a:pPr>
            <a:r>
              <a:rPr b="1" lang="en-US" sz="1650">
                <a:solidFill>
                  <a:schemeClr val="lt1"/>
                </a:solidFill>
                <a:latin typeface="Inconsolata"/>
                <a:ea typeface="Inconsolata"/>
                <a:cs typeface="Inconsolata"/>
                <a:sym typeface="Inconsolata"/>
              </a:rPr>
              <a:t>Video </a:t>
            </a:r>
            <a:r>
              <a:rPr b="1" lang="en-US" sz="2000">
                <a:solidFill>
                  <a:schemeClr val="lt1"/>
                </a:solidFill>
                <a:latin typeface="Inconsolata"/>
                <a:ea typeface="Inconsolata"/>
                <a:cs typeface="Inconsolata"/>
                <a:sym typeface="Inconsolata"/>
              </a:rPr>
              <a:t>Frames</a:t>
            </a:r>
            <a:endParaRPr sz="1650">
              <a:solidFill>
                <a:schemeClr val="lt1"/>
              </a:solidFill>
              <a:latin typeface="Lustria"/>
              <a:ea typeface="Lustria"/>
              <a:cs typeface="Lustria"/>
              <a:sym typeface="Lustria"/>
            </a:endParaRPr>
          </a:p>
        </p:txBody>
      </p:sp>
      <p:sp>
        <p:nvSpPr>
          <p:cNvPr id="124" name="Google Shape;124;p3"/>
          <p:cNvSpPr/>
          <p:nvPr/>
        </p:nvSpPr>
        <p:spPr>
          <a:xfrm>
            <a:off x="11504402" y="2400363"/>
            <a:ext cx="382667" cy="382667"/>
          </a:xfrm>
          <a:prstGeom prst="roundRect">
            <a:avLst>
              <a:gd fmla="val 6669" name="adj"/>
            </a:avLst>
          </a:prstGeom>
          <a:solidFill>
            <a:srgbClr val="4335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ustria"/>
              <a:ea typeface="Lustria"/>
              <a:cs typeface="Lustria"/>
              <a:sym typeface="Lustria"/>
            </a:endParaRPr>
          </a:p>
        </p:txBody>
      </p:sp>
      <p:pic>
        <p:nvPicPr>
          <p:cNvPr descr="preencoded.png" id="125" name="Google Shape;125;p3"/>
          <p:cNvPicPr preferRelativeResize="0"/>
          <p:nvPr/>
        </p:nvPicPr>
        <p:blipFill rotWithShape="1">
          <a:blip r:embed="rId4">
            <a:alphaModFix/>
          </a:blip>
          <a:srcRect b="0" l="0" r="0" t="0"/>
          <a:stretch/>
        </p:blipFill>
        <p:spPr>
          <a:xfrm>
            <a:off x="11568160" y="2464120"/>
            <a:ext cx="255151" cy="255151"/>
          </a:xfrm>
          <a:prstGeom prst="rect">
            <a:avLst/>
          </a:prstGeom>
          <a:noFill/>
          <a:ln>
            <a:noFill/>
          </a:ln>
        </p:spPr>
      </p:pic>
      <p:sp>
        <p:nvSpPr>
          <p:cNvPr id="126" name="Google Shape;126;p3"/>
          <p:cNvSpPr/>
          <p:nvPr/>
        </p:nvSpPr>
        <p:spPr>
          <a:xfrm>
            <a:off x="8250250" y="2325898"/>
            <a:ext cx="2762964" cy="762290"/>
          </a:xfrm>
          <a:prstGeom prst="rect">
            <a:avLst/>
          </a:prstGeom>
          <a:noFill/>
          <a:ln>
            <a:noFill/>
          </a:ln>
        </p:spPr>
        <p:txBody>
          <a:bodyPr anchorCtr="0" anchor="t" bIns="0" lIns="0" spcFirstLastPara="1" rIns="0" wrap="square" tIns="0">
            <a:noAutofit/>
          </a:bodyPr>
          <a:lstStyle/>
          <a:p>
            <a:pPr indent="0" lvl="0" marL="0" marR="0" rtl="0" algn="r">
              <a:lnSpc>
                <a:spcPct val="102500"/>
              </a:lnSpc>
              <a:spcBef>
                <a:spcPts val="0"/>
              </a:spcBef>
              <a:spcAft>
                <a:spcPts val="0"/>
              </a:spcAft>
              <a:buClr>
                <a:schemeClr val="lt1"/>
              </a:buClr>
              <a:buSzPts val="2000"/>
              <a:buFont typeface="Inconsolata"/>
              <a:buNone/>
            </a:pPr>
            <a:r>
              <a:rPr b="1" lang="en-US" sz="2000">
                <a:solidFill>
                  <a:schemeClr val="lt1"/>
                </a:solidFill>
                <a:latin typeface="Inconsolata"/>
                <a:ea typeface="Inconsolata"/>
                <a:cs typeface="Inconsolata"/>
                <a:sym typeface="Inconsolata"/>
              </a:rPr>
              <a:t>M-LLM </a:t>
            </a:r>
            <a:endParaRPr/>
          </a:p>
          <a:p>
            <a:pPr indent="0" lvl="0" marL="0" marR="0" rtl="0" algn="r">
              <a:lnSpc>
                <a:spcPct val="102500"/>
              </a:lnSpc>
              <a:spcBef>
                <a:spcPts val="0"/>
              </a:spcBef>
              <a:spcAft>
                <a:spcPts val="0"/>
              </a:spcAft>
              <a:buClr>
                <a:schemeClr val="lt1"/>
              </a:buClr>
              <a:buSzPts val="2000"/>
              <a:buFont typeface="Inconsolata"/>
              <a:buNone/>
            </a:pPr>
            <a:r>
              <a:rPr b="1" lang="en-US" sz="2000">
                <a:solidFill>
                  <a:schemeClr val="lt1"/>
                </a:solidFill>
                <a:latin typeface="Inconsolata"/>
                <a:ea typeface="Inconsolata"/>
                <a:cs typeface="Inconsolata"/>
                <a:sym typeface="Inconsolata"/>
              </a:rPr>
              <a:t>(Caption Generation)</a:t>
            </a:r>
            <a:endParaRPr sz="2000">
              <a:solidFill>
                <a:schemeClr val="lt1"/>
              </a:solidFill>
              <a:latin typeface="Lustria"/>
              <a:ea typeface="Lustria"/>
              <a:cs typeface="Lustria"/>
              <a:sym typeface="Lustria"/>
            </a:endParaRPr>
          </a:p>
        </p:txBody>
      </p:sp>
      <p:sp>
        <p:nvSpPr>
          <p:cNvPr id="127" name="Google Shape;127;p3"/>
          <p:cNvSpPr/>
          <p:nvPr/>
        </p:nvSpPr>
        <p:spPr>
          <a:xfrm>
            <a:off x="11504402" y="3350194"/>
            <a:ext cx="382667" cy="382667"/>
          </a:xfrm>
          <a:prstGeom prst="roundRect">
            <a:avLst>
              <a:gd fmla="val 6669" name="adj"/>
            </a:avLst>
          </a:prstGeom>
          <a:solidFill>
            <a:srgbClr val="4335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ustria"/>
              <a:ea typeface="Lustria"/>
              <a:cs typeface="Lustria"/>
              <a:sym typeface="Lustria"/>
            </a:endParaRPr>
          </a:p>
        </p:txBody>
      </p:sp>
      <p:pic>
        <p:nvPicPr>
          <p:cNvPr descr="preencoded.png" id="128" name="Google Shape;128;p3"/>
          <p:cNvPicPr preferRelativeResize="0"/>
          <p:nvPr/>
        </p:nvPicPr>
        <p:blipFill rotWithShape="1">
          <a:blip r:embed="rId5">
            <a:alphaModFix/>
          </a:blip>
          <a:srcRect b="0" l="0" r="0" t="0"/>
          <a:stretch/>
        </p:blipFill>
        <p:spPr>
          <a:xfrm>
            <a:off x="11568160" y="3413952"/>
            <a:ext cx="255151" cy="255151"/>
          </a:xfrm>
          <a:prstGeom prst="rect">
            <a:avLst/>
          </a:prstGeom>
          <a:noFill/>
          <a:ln>
            <a:noFill/>
          </a:ln>
        </p:spPr>
      </p:pic>
      <p:sp>
        <p:nvSpPr>
          <p:cNvPr id="129" name="Google Shape;129;p3"/>
          <p:cNvSpPr/>
          <p:nvPr/>
        </p:nvSpPr>
        <p:spPr>
          <a:xfrm>
            <a:off x="8844054" y="3304628"/>
            <a:ext cx="2126456" cy="496658"/>
          </a:xfrm>
          <a:prstGeom prst="rect">
            <a:avLst/>
          </a:prstGeom>
          <a:noFill/>
          <a:ln>
            <a:noFill/>
          </a:ln>
        </p:spPr>
        <p:txBody>
          <a:bodyPr anchorCtr="0" anchor="t" bIns="0" lIns="0" spcFirstLastPara="1" rIns="0" wrap="square" tIns="0">
            <a:noAutofit/>
          </a:bodyPr>
          <a:lstStyle/>
          <a:p>
            <a:pPr indent="0" lvl="0" marL="0" marR="0" rtl="0" algn="r">
              <a:lnSpc>
                <a:spcPct val="124242"/>
              </a:lnSpc>
              <a:spcBef>
                <a:spcPts val="0"/>
              </a:spcBef>
              <a:spcAft>
                <a:spcPts val="0"/>
              </a:spcAft>
              <a:buClr>
                <a:schemeClr val="lt1"/>
              </a:buClr>
              <a:buSzPts val="1650"/>
              <a:buFont typeface="Inconsolata"/>
              <a:buNone/>
            </a:pPr>
            <a:r>
              <a:rPr b="1" lang="en-US" sz="1650">
                <a:solidFill>
                  <a:schemeClr val="lt1"/>
                </a:solidFill>
                <a:latin typeface="Inconsolata"/>
                <a:ea typeface="Inconsolata"/>
                <a:cs typeface="Inconsolata"/>
                <a:sym typeface="Inconsolata"/>
              </a:rPr>
              <a:t>LLM </a:t>
            </a:r>
            <a:br>
              <a:rPr b="1" lang="en-US" sz="1650">
                <a:solidFill>
                  <a:schemeClr val="lt1"/>
                </a:solidFill>
                <a:latin typeface="Inconsolata"/>
                <a:ea typeface="Inconsolata"/>
                <a:cs typeface="Inconsolata"/>
                <a:sym typeface="Inconsolata"/>
              </a:rPr>
            </a:br>
            <a:r>
              <a:rPr b="1" lang="en-US" sz="1650">
                <a:solidFill>
                  <a:schemeClr val="lt1"/>
                </a:solidFill>
                <a:latin typeface="Inconsolata"/>
                <a:ea typeface="Inconsolata"/>
                <a:cs typeface="Inconsolata"/>
                <a:sym typeface="Inconsolata"/>
              </a:rPr>
              <a:t>(Local Scoring)</a:t>
            </a:r>
            <a:endParaRPr sz="1650">
              <a:solidFill>
                <a:schemeClr val="lt1"/>
              </a:solidFill>
              <a:latin typeface="Lustria"/>
              <a:ea typeface="Lustria"/>
              <a:cs typeface="Lustria"/>
              <a:sym typeface="Lustria"/>
            </a:endParaRPr>
          </a:p>
        </p:txBody>
      </p:sp>
      <p:sp>
        <p:nvSpPr>
          <p:cNvPr id="130" name="Google Shape;130;p3"/>
          <p:cNvSpPr/>
          <p:nvPr/>
        </p:nvSpPr>
        <p:spPr>
          <a:xfrm>
            <a:off x="11003882" y="4478675"/>
            <a:ext cx="510302" cy="22860"/>
          </a:xfrm>
          <a:prstGeom prst="roundRect">
            <a:avLst>
              <a:gd fmla="val 111628" name="adj"/>
            </a:avLst>
          </a:prstGeom>
          <a:solidFill>
            <a:srgbClr val="5C4E6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ustria"/>
              <a:ea typeface="Lustria"/>
              <a:cs typeface="Lustria"/>
              <a:sym typeface="Lustria"/>
            </a:endParaRPr>
          </a:p>
        </p:txBody>
      </p:sp>
      <p:sp>
        <p:nvSpPr>
          <p:cNvPr id="131" name="Google Shape;131;p3"/>
          <p:cNvSpPr/>
          <p:nvPr/>
        </p:nvSpPr>
        <p:spPr>
          <a:xfrm>
            <a:off x="11504402" y="4298772"/>
            <a:ext cx="382667" cy="382667"/>
          </a:xfrm>
          <a:prstGeom prst="roundRect">
            <a:avLst>
              <a:gd fmla="val 6669" name="adj"/>
            </a:avLst>
          </a:prstGeom>
          <a:solidFill>
            <a:srgbClr val="4335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ustria"/>
              <a:ea typeface="Lustria"/>
              <a:cs typeface="Lustria"/>
              <a:sym typeface="Lustria"/>
            </a:endParaRPr>
          </a:p>
        </p:txBody>
      </p:sp>
      <p:pic>
        <p:nvPicPr>
          <p:cNvPr descr="preencoded.png" id="132" name="Google Shape;132;p3"/>
          <p:cNvPicPr preferRelativeResize="0"/>
          <p:nvPr/>
        </p:nvPicPr>
        <p:blipFill rotWithShape="1">
          <a:blip r:embed="rId6">
            <a:alphaModFix/>
          </a:blip>
          <a:srcRect b="0" l="0" r="0" t="0"/>
          <a:stretch/>
        </p:blipFill>
        <p:spPr>
          <a:xfrm>
            <a:off x="11568160" y="4362530"/>
            <a:ext cx="255151" cy="255151"/>
          </a:xfrm>
          <a:prstGeom prst="rect">
            <a:avLst/>
          </a:prstGeom>
          <a:noFill/>
          <a:ln>
            <a:noFill/>
          </a:ln>
        </p:spPr>
      </p:pic>
      <p:sp>
        <p:nvSpPr>
          <p:cNvPr id="133" name="Google Shape;133;p3"/>
          <p:cNvSpPr/>
          <p:nvPr/>
        </p:nvSpPr>
        <p:spPr>
          <a:xfrm>
            <a:off x="7578238" y="4207333"/>
            <a:ext cx="3294221" cy="496658"/>
          </a:xfrm>
          <a:prstGeom prst="rect">
            <a:avLst/>
          </a:prstGeom>
          <a:noFill/>
          <a:ln>
            <a:noFill/>
          </a:ln>
        </p:spPr>
        <p:txBody>
          <a:bodyPr anchorCtr="0" anchor="t" bIns="0" lIns="0" spcFirstLastPara="1" rIns="0" wrap="square" tIns="0">
            <a:noAutofit/>
          </a:bodyPr>
          <a:lstStyle/>
          <a:p>
            <a:pPr indent="0" lvl="0" marL="0" marR="0" rtl="0" algn="r">
              <a:lnSpc>
                <a:spcPct val="124242"/>
              </a:lnSpc>
              <a:spcBef>
                <a:spcPts val="0"/>
              </a:spcBef>
              <a:spcAft>
                <a:spcPts val="0"/>
              </a:spcAft>
              <a:buClr>
                <a:schemeClr val="lt1"/>
              </a:buClr>
              <a:buSzPts val="1650"/>
              <a:buFont typeface="Inconsolata"/>
              <a:buNone/>
            </a:pPr>
            <a:r>
              <a:rPr b="1" lang="en-US" sz="1650">
                <a:solidFill>
                  <a:schemeClr val="lt1"/>
                </a:solidFill>
                <a:latin typeface="Inconsolata"/>
                <a:ea typeface="Inconsolata"/>
                <a:cs typeface="Inconsolata"/>
                <a:sym typeface="Inconsolata"/>
              </a:rPr>
              <a:t>Self-Attention </a:t>
            </a:r>
            <a:br>
              <a:rPr b="1" lang="en-US" sz="1650">
                <a:solidFill>
                  <a:schemeClr val="lt1"/>
                </a:solidFill>
                <a:latin typeface="Inconsolata"/>
                <a:ea typeface="Inconsolata"/>
                <a:cs typeface="Inconsolata"/>
                <a:sym typeface="Inconsolata"/>
              </a:rPr>
            </a:br>
            <a:r>
              <a:rPr b="1" lang="en-US" sz="1650">
                <a:solidFill>
                  <a:schemeClr val="lt1"/>
                </a:solidFill>
                <a:latin typeface="Inconsolata"/>
                <a:ea typeface="Inconsolata"/>
                <a:cs typeface="Inconsolata"/>
                <a:sym typeface="Inconsolata"/>
              </a:rPr>
              <a:t>(Global Context)</a:t>
            </a:r>
            <a:endParaRPr sz="1650">
              <a:solidFill>
                <a:schemeClr val="lt1"/>
              </a:solidFill>
              <a:latin typeface="Lustria"/>
              <a:ea typeface="Lustria"/>
              <a:cs typeface="Lustria"/>
              <a:sym typeface="Lustria"/>
            </a:endParaRPr>
          </a:p>
        </p:txBody>
      </p:sp>
      <p:sp>
        <p:nvSpPr>
          <p:cNvPr id="134" name="Google Shape;134;p3"/>
          <p:cNvSpPr/>
          <p:nvPr/>
        </p:nvSpPr>
        <p:spPr>
          <a:xfrm>
            <a:off x="11016960" y="5358428"/>
            <a:ext cx="510302" cy="22860"/>
          </a:xfrm>
          <a:prstGeom prst="roundRect">
            <a:avLst>
              <a:gd fmla="val 111628" name="adj"/>
            </a:avLst>
          </a:prstGeom>
          <a:solidFill>
            <a:srgbClr val="5C4E6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ustria"/>
              <a:ea typeface="Lustria"/>
              <a:cs typeface="Lustria"/>
              <a:sym typeface="Lustria"/>
            </a:endParaRPr>
          </a:p>
        </p:txBody>
      </p:sp>
      <p:sp>
        <p:nvSpPr>
          <p:cNvPr id="135" name="Google Shape;135;p3"/>
          <p:cNvSpPr/>
          <p:nvPr/>
        </p:nvSpPr>
        <p:spPr>
          <a:xfrm>
            <a:off x="11504402" y="5178525"/>
            <a:ext cx="382667" cy="382667"/>
          </a:xfrm>
          <a:prstGeom prst="roundRect">
            <a:avLst>
              <a:gd fmla="val 6669" name="adj"/>
            </a:avLst>
          </a:prstGeom>
          <a:solidFill>
            <a:srgbClr val="43355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ustria"/>
              <a:ea typeface="Lustria"/>
              <a:cs typeface="Lustria"/>
              <a:sym typeface="Lustria"/>
            </a:endParaRPr>
          </a:p>
        </p:txBody>
      </p:sp>
      <p:pic>
        <p:nvPicPr>
          <p:cNvPr descr="preencoded.png" id="136" name="Google Shape;136;p3"/>
          <p:cNvPicPr preferRelativeResize="0"/>
          <p:nvPr/>
        </p:nvPicPr>
        <p:blipFill rotWithShape="1">
          <a:blip r:embed="rId7">
            <a:alphaModFix/>
          </a:blip>
          <a:srcRect b="0" l="0" r="0" t="0"/>
          <a:stretch/>
        </p:blipFill>
        <p:spPr>
          <a:xfrm>
            <a:off x="11568160" y="5242283"/>
            <a:ext cx="255151" cy="255151"/>
          </a:xfrm>
          <a:prstGeom prst="rect">
            <a:avLst/>
          </a:prstGeom>
          <a:noFill/>
          <a:ln>
            <a:noFill/>
          </a:ln>
        </p:spPr>
      </p:pic>
      <p:sp>
        <p:nvSpPr>
          <p:cNvPr id="137" name="Google Shape;137;p3"/>
          <p:cNvSpPr/>
          <p:nvPr/>
        </p:nvSpPr>
        <p:spPr>
          <a:xfrm>
            <a:off x="8718696" y="5236985"/>
            <a:ext cx="2126456" cy="265747"/>
          </a:xfrm>
          <a:prstGeom prst="rect">
            <a:avLst/>
          </a:prstGeom>
          <a:noFill/>
          <a:ln>
            <a:noFill/>
          </a:ln>
        </p:spPr>
        <p:txBody>
          <a:bodyPr anchorCtr="0" anchor="t" bIns="0" lIns="0" spcFirstLastPara="1" rIns="0" wrap="square" tIns="0">
            <a:noAutofit/>
          </a:bodyPr>
          <a:lstStyle/>
          <a:p>
            <a:pPr indent="0" lvl="0" marL="0" marR="0" rtl="0" algn="r">
              <a:lnSpc>
                <a:spcPct val="124242"/>
              </a:lnSpc>
              <a:spcBef>
                <a:spcPts val="0"/>
              </a:spcBef>
              <a:spcAft>
                <a:spcPts val="0"/>
              </a:spcAft>
              <a:buClr>
                <a:schemeClr val="lt1"/>
              </a:buClr>
              <a:buSzPts val="1650"/>
              <a:buFont typeface="Inconsolata"/>
              <a:buNone/>
            </a:pPr>
            <a:r>
              <a:rPr b="1" lang="en-US" sz="1650">
                <a:solidFill>
                  <a:schemeClr val="lt1"/>
                </a:solidFill>
                <a:latin typeface="Inconsolata"/>
                <a:ea typeface="Inconsolata"/>
                <a:cs typeface="Inconsolata"/>
                <a:sym typeface="Inconsolata"/>
              </a:rPr>
              <a:t>Importance Scores</a:t>
            </a:r>
            <a:endParaRPr sz="1650">
              <a:solidFill>
                <a:schemeClr val="lt1"/>
              </a:solidFill>
              <a:latin typeface="Lustria"/>
              <a:ea typeface="Lustria"/>
              <a:cs typeface="Lustria"/>
              <a:sym typeface="Lustria"/>
            </a:endParaRPr>
          </a:p>
        </p:txBody>
      </p:sp>
      <p:sp>
        <p:nvSpPr>
          <p:cNvPr id="138" name="Google Shape;138;p3"/>
          <p:cNvSpPr/>
          <p:nvPr/>
        </p:nvSpPr>
        <p:spPr>
          <a:xfrm>
            <a:off x="11016960" y="2580265"/>
            <a:ext cx="510302" cy="22860"/>
          </a:xfrm>
          <a:prstGeom prst="roundRect">
            <a:avLst>
              <a:gd fmla="val 111628" name="adj"/>
            </a:avLst>
          </a:prstGeom>
          <a:solidFill>
            <a:srgbClr val="5C4E6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ustria"/>
              <a:ea typeface="Lustria"/>
              <a:cs typeface="Lustria"/>
              <a:sym typeface="Lustria"/>
            </a:endParaRPr>
          </a:p>
        </p:txBody>
      </p:sp>
      <p:sp>
        <p:nvSpPr>
          <p:cNvPr id="139" name="Google Shape;139;p3"/>
          <p:cNvSpPr/>
          <p:nvPr/>
        </p:nvSpPr>
        <p:spPr>
          <a:xfrm>
            <a:off x="11014184" y="3530097"/>
            <a:ext cx="510302" cy="22860"/>
          </a:xfrm>
          <a:prstGeom prst="roundRect">
            <a:avLst>
              <a:gd fmla="val 111628" name="adj"/>
            </a:avLst>
          </a:prstGeom>
          <a:solidFill>
            <a:srgbClr val="5C4E6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ustria"/>
              <a:ea typeface="Lustria"/>
              <a:cs typeface="Lustria"/>
              <a:sym typeface="Lustria"/>
            </a:endParaRPr>
          </a:p>
        </p:txBody>
      </p:sp>
      <p:sp>
        <p:nvSpPr>
          <p:cNvPr id="140" name="Google Shape;140;p3"/>
          <p:cNvSpPr/>
          <p:nvPr/>
        </p:nvSpPr>
        <p:spPr>
          <a:xfrm>
            <a:off x="869545" y="3413952"/>
            <a:ext cx="6076750" cy="1265421"/>
          </a:xfrm>
          <a:prstGeom prst="rect">
            <a:avLst/>
          </a:prstGeom>
          <a:noFill/>
          <a:ln>
            <a:noFill/>
          </a:ln>
        </p:spPr>
        <p:txBody>
          <a:bodyPr anchorCtr="0" anchor="t" bIns="0" lIns="0" spcFirstLastPara="1" rIns="0" wrap="square" tIns="0">
            <a:noAutofit/>
          </a:bodyPr>
          <a:lstStyle/>
          <a:p>
            <a:pPr indent="0" lvl="0" marL="0" marR="0" rtl="0" algn="l">
              <a:lnSpc>
                <a:spcPct val="98958"/>
              </a:lnSpc>
              <a:spcBef>
                <a:spcPts val="0"/>
              </a:spcBef>
              <a:spcAft>
                <a:spcPts val="0"/>
              </a:spcAft>
              <a:buNone/>
            </a:pPr>
            <a:r>
              <a:rPr lang="en-US" sz="2400">
                <a:solidFill>
                  <a:srgbClr val="000000"/>
                </a:solidFill>
                <a:latin typeface="Fira Sans"/>
                <a:ea typeface="Fira Sans"/>
                <a:cs typeface="Fira Sans"/>
                <a:sym typeface="Fira Sans"/>
              </a:rPr>
              <a:t>Core Innovation: Leveraging Large Language Models' inherent semantic understanding and contextual reasoning capabilities for highly effective video summarization.</a:t>
            </a:r>
            <a:endParaRPr sz="2400">
              <a:solidFill>
                <a:srgbClr val="000000"/>
              </a:solidFill>
              <a:latin typeface="Lustria"/>
              <a:ea typeface="Lustria"/>
              <a:cs typeface="Lustria"/>
              <a:sym typeface="Lustria"/>
            </a:endParaRPr>
          </a:p>
        </p:txBody>
      </p:sp>
      <p:sp>
        <p:nvSpPr>
          <p:cNvPr id="141" name="Google Shape;141;p3"/>
          <p:cNvSpPr/>
          <p:nvPr/>
        </p:nvSpPr>
        <p:spPr>
          <a:xfrm>
            <a:off x="586076" y="3201325"/>
            <a:ext cx="45719" cy="1858551"/>
          </a:xfrm>
          <a:prstGeom prst="rect">
            <a:avLst/>
          </a:prstGeom>
          <a:solidFill>
            <a:srgbClr val="F94CA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500">
              <a:solidFill>
                <a:srgbClr val="000000"/>
              </a:solidFill>
              <a:latin typeface="Lustria"/>
              <a:ea typeface="Lustria"/>
              <a:cs typeface="Lustria"/>
              <a:sym typeface="Lustri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45" name="Shape 145"/>
        <p:cNvGrpSpPr/>
        <p:nvPr/>
      </p:nvGrpSpPr>
      <p:grpSpPr>
        <a:xfrm>
          <a:off x="0" y="0"/>
          <a:ext cx="0" cy="0"/>
          <a:chOff x="0" y="0"/>
          <a:chExt cx="0" cy="0"/>
        </a:xfrm>
      </p:grpSpPr>
      <p:pic>
        <p:nvPicPr>
          <p:cNvPr descr="preencoded.png" id="146" name="Google Shape;146;p4"/>
          <p:cNvPicPr preferRelativeResize="0"/>
          <p:nvPr/>
        </p:nvPicPr>
        <p:blipFill rotWithShape="1">
          <a:blip r:embed="rId3">
            <a:alphaModFix/>
          </a:blip>
          <a:srcRect b="0" l="0" r="0" t="0"/>
          <a:stretch/>
        </p:blipFill>
        <p:spPr>
          <a:xfrm>
            <a:off x="0" y="0"/>
            <a:ext cx="12192000" cy="2126457"/>
          </a:xfrm>
          <a:prstGeom prst="rect">
            <a:avLst/>
          </a:prstGeom>
          <a:noFill/>
          <a:ln>
            <a:noFill/>
          </a:ln>
        </p:spPr>
      </p:pic>
      <p:sp>
        <p:nvSpPr>
          <p:cNvPr id="147" name="Google Shape;147;p4"/>
          <p:cNvSpPr/>
          <p:nvPr/>
        </p:nvSpPr>
        <p:spPr>
          <a:xfrm>
            <a:off x="661492" y="2742307"/>
            <a:ext cx="6166148" cy="531614"/>
          </a:xfrm>
          <a:prstGeom prst="rect">
            <a:avLst/>
          </a:prstGeom>
          <a:noFill/>
          <a:ln>
            <a:noFill/>
          </a:ln>
        </p:spPr>
        <p:txBody>
          <a:bodyPr anchorCtr="0" anchor="t" bIns="0" lIns="0" spcFirstLastPara="1" rIns="0" wrap="square" tIns="0">
            <a:noAutofit/>
          </a:bodyPr>
          <a:lstStyle/>
          <a:p>
            <a:pPr indent="0" lvl="0" marL="0" marR="0" rtl="0" algn="l">
              <a:lnSpc>
                <a:spcPct val="125022"/>
              </a:lnSpc>
              <a:spcBef>
                <a:spcPts val="0"/>
              </a:spcBef>
              <a:spcAft>
                <a:spcPts val="0"/>
              </a:spcAft>
              <a:buNone/>
            </a:pPr>
            <a:r>
              <a:rPr b="1" lang="en-US" sz="3333">
                <a:solidFill>
                  <a:srgbClr val="000000"/>
                </a:solidFill>
                <a:latin typeface="Inconsolata"/>
                <a:ea typeface="Inconsolata"/>
                <a:cs typeface="Inconsolata"/>
                <a:sym typeface="Inconsolata"/>
              </a:rPr>
              <a:t>Three Key Components of LLMVS</a:t>
            </a:r>
            <a:endParaRPr sz="3333">
              <a:solidFill>
                <a:srgbClr val="000000"/>
              </a:solidFill>
              <a:latin typeface="Lustria"/>
              <a:ea typeface="Lustria"/>
              <a:cs typeface="Lustria"/>
              <a:sym typeface="Lustria"/>
            </a:endParaRPr>
          </a:p>
        </p:txBody>
      </p:sp>
      <p:sp>
        <p:nvSpPr>
          <p:cNvPr id="148" name="Google Shape;148;p4"/>
          <p:cNvSpPr/>
          <p:nvPr/>
        </p:nvSpPr>
        <p:spPr>
          <a:xfrm>
            <a:off x="661492" y="3529013"/>
            <a:ext cx="170061" cy="212626"/>
          </a:xfrm>
          <a:prstGeom prst="rect">
            <a:avLst/>
          </a:prstGeom>
          <a:noFill/>
          <a:ln>
            <a:noFill/>
          </a:ln>
        </p:spPr>
        <p:txBody>
          <a:bodyPr anchorCtr="0" anchor="t" bIns="0" lIns="0" spcFirstLastPara="1" rIns="0" wrap="square" tIns="0">
            <a:noAutofit/>
          </a:bodyPr>
          <a:lstStyle/>
          <a:p>
            <a:pPr indent="0" lvl="0" marL="0" marR="0" rtl="0" algn="l">
              <a:lnSpc>
                <a:spcPct val="118055"/>
              </a:lnSpc>
              <a:spcBef>
                <a:spcPts val="0"/>
              </a:spcBef>
              <a:spcAft>
                <a:spcPts val="0"/>
              </a:spcAft>
              <a:buNone/>
            </a:pPr>
            <a:r>
              <a:rPr lang="en-US" sz="1800">
                <a:solidFill>
                  <a:srgbClr val="000000"/>
                </a:solidFill>
                <a:latin typeface="Inconsolata Light"/>
                <a:ea typeface="Inconsolata Light"/>
                <a:cs typeface="Inconsolata Light"/>
                <a:sym typeface="Inconsolata Light"/>
              </a:rPr>
              <a:t>01</a:t>
            </a:r>
            <a:endParaRPr sz="1333">
              <a:solidFill>
                <a:srgbClr val="000000"/>
              </a:solidFill>
              <a:latin typeface="Lustria"/>
              <a:ea typeface="Lustria"/>
              <a:cs typeface="Lustria"/>
              <a:sym typeface="Lustria"/>
            </a:endParaRPr>
          </a:p>
        </p:txBody>
      </p:sp>
      <p:sp>
        <p:nvSpPr>
          <p:cNvPr id="149" name="Google Shape;149;p4"/>
          <p:cNvSpPr/>
          <p:nvPr/>
        </p:nvSpPr>
        <p:spPr>
          <a:xfrm>
            <a:off x="661492" y="3922118"/>
            <a:ext cx="3187898" cy="265708"/>
          </a:xfrm>
          <a:prstGeom prst="rect">
            <a:avLst/>
          </a:prstGeom>
          <a:noFill/>
          <a:ln>
            <a:noFill/>
          </a:ln>
        </p:spPr>
        <p:txBody>
          <a:bodyPr anchorCtr="0" anchor="t" bIns="0" lIns="0" spcFirstLastPara="1" rIns="0" wrap="square" tIns="0">
            <a:noAutofit/>
          </a:bodyPr>
          <a:lstStyle/>
          <a:p>
            <a:pPr indent="0" lvl="0" marL="0" marR="0" rtl="0" algn="l">
              <a:lnSpc>
                <a:spcPct val="124955"/>
              </a:lnSpc>
              <a:spcBef>
                <a:spcPts val="0"/>
              </a:spcBef>
              <a:spcAft>
                <a:spcPts val="0"/>
              </a:spcAft>
              <a:buNone/>
            </a:pPr>
            <a:r>
              <a:rPr b="1" lang="en-US" sz="1667">
                <a:solidFill>
                  <a:srgbClr val="000000"/>
                </a:solidFill>
                <a:latin typeface="Inconsolata"/>
                <a:ea typeface="Inconsolata"/>
                <a:cs typeface="Inconsolata"/>
                <a:sym typeface="Inconsolata"/>
              </a:rPr>
              <a:t>Text Description Generation</a:t>
            </a:r>
            <a:endParaRPr sz="1667">
              <a:solidFill>
                <a:srgbClr val="000000"/>
              </a:solidFill>
              <a:latin typeface="Lustria"/>
              <a:ea typeface="Lustria"/>
              <a:cs typeface="Lustria"/>
              <a:sym typeface="Lustria"/>
            </a:endParaRPr>
          </a:p>
        </p:txBody>
      </p:sp>
      <p:sp>
        <p:nvSpPr>
          <p:cNvPr id="150" name="Google Shape;150;p4"/>
          <p:cNvSpPr/>
          <p:nvPr/>
        </p:nvSpPr>
        <p:spPr>
          <a:xfrm>
            <a:off x="661492" y="4289822"/>
            <a:ext cx="3509566" cy="1089025"/>
          </a:xfrm>
          <a:prstGeom prst="rect">
            <a:avLst/>
          </a:prstGeom>
          <a:noFill/>
          <a:ln>
            <a:noFill/>
          </a:ln>
        </p:spPr>
        <p:txBody>
          <a:bodyPr anchorCtr="0" anchor="t" bIns="0" lIns="0" spcFirstLastPara="1" rIns="0" wrap="square" tIns="0">
            <a:noAutofit/>
          </a:bodyPr>
          <a:lstStyle/>
          <a:p>
            <a:pPr indent="0" lvl="0" marL="0" marR="0" rtl="0" algn="l">
              <a:lnSpc>
                <a:spcPct val="159414"/>
              </a:lnSpc>
              <a:spcBef>
                <a:spcPts val="0"/>
              </a:spcBef>
              <a:spcAft>
                <a:spcPts val="0"/>
              </a:spcAft>
              <a:buNone/>
            </a:pPr>
            <a:r>
              <a:rPr lang="en-US" sz="1333">
                <a:solidFill>
                  <a:srgbClr val="000000"/>
                </a:solidFill>
                <a:latin typeface="Fira Sans"/>
                <a:ea typeface="Fira Sans"/>
                <a:cs typeface="Fira Sans"/>
                <a:sym typeface="Fira Sans"/>
              </a:rPr>
              <a:t>A Multi-modal LLM (LLaVA-1.5-7B) converts video frames into textual captions</a:t>
            </a:r>
            <a:endParaRPr sz="1333">
              <a:solidFill>
                <a:srgbClr val="000000"/>
              </a:solidFill>
              <a:latin typeface="Lustria"/>
              <a:ea typeface="Lustria"/>
              <a:cs typeface="Lustria"/>
              <a:sym typeface="Lustria"/>
            </a:endParaRPr>
          </a:p>
        </p:txBody>
      </p:sp>
      <p:sp>
        <p:nvSpPr>
          <p:cNvPr id="151" name="Google Shape;151;p4"/>
          <p:cNvSpPr/>
          <p:nvPr/>
        </p:nvSpPr>
        <p:spPr>
          <a:xfrm>
            <a:off x="4456869" y="3529013"/>
            <a:ext cx="170061" cy="212626"/>
          </a:xfrm>
          <a:prstGeom prst="rect">
            <a:avLst/>
          </a:prstGeom>
          <a:noFill/>
          <a:ln>
            <a:noFill/>
          </a:ln>
        </p:spPr>
        <p:txBody>
          <a:bodyPr anchorCtr="0" anchor="t" bIns="0" lIns="0" spcFirstLastPara="1" rIns="0" wrap="square" tIns="0">
            <a:noAutofit/>
          </a:bodyPr>
          <a:lstStyle/>
          <a:p>
            <a:pPr indent="0" lvl="0" marL="0" marR="0" rtl="0" algn="l">
              <a:lnSpc>
                <a:spcPct val="118055"/>
              </a:lnSpc>
              <a:spcBef>
                <a:spcPts val="0"/>
              </a:spcBef>
              <a:spcAft>
                <a:spcPts val="0"/>
              </a:spcAft>
              <a:buNone/>
            </a:pPr>
            <a:r>
              <a:rPr lang="en-US" sz="1800">
                <a:solidFill>
                  <a:srgbClr val="000000"/>
                </a:solidFill>
                <a:latin typeface="Inconsolata Light"/>
                <a:ea typeface="Inconsolata Light"/>
                <a:cs typeface="Inconsolata Light"/>
                <a:sym typeface="Inconsolata Light"/>
              </a:rPr>
              <a:t>02</a:t>
            </a:r>
            <a:endParaRPr sz="1800">
              <a:solidFill>
                <a:srgbClr val="000000"/>
              </a:solidFill>
              <a:latin typeface="Lustria"/>
              <a:ea typeface="Lustria"/>
              <a:cs typeface="Lustria"/>
              <a:sym typeface="Lustria"/>
            </a:endParaRPr>
          </a:p>
        </p:txBody>
      </p:sp>
      <p:sp>
        <p:nvSpPr>
          <p:cNvPr id="152" name="Google Shape;152;p4"/>
          <p:cNvSpPr/>
          <p:nvPr/>
        </p:nvSpPr>
        <p:spPr>
          <a:xfrm>
            <a:off x="4456869" y="3922118"/>
            <a:ext cx="2869108" cy="265708"/>
          </a:xfrm>
          <a:prstGeom prst="rect">
            <a:avLst/>
          </a:prstGeom>
          <a:noFill/>
          <a:ln>
            <a:noFill/>
          </a:ln>
        </p:spPr>
        <p:txBody>
          <a:bodyPr anchorCtr="0" anchor="t" bIns="0" lIns="0" spcFirstLastPara="1" rIns="0" wrap="square" tIns="0">
            <a:noAutofit/>
          </a:bodyPr>
          <a:lstStyle/>
          <a:p>
            <a:pPr indent="0" lvl="0" marL="0" marR="0" rtl="0" algn="l">
              <a:lnSpc>
                <a:spcPct val="124955"/>
              </a:lnSpc>
              <a:spcBef>
                <a:spcPts val="0"/>
              </a:spcBef>
              <a:spcAft>
                <a:spcPts val="0"/>
              </a:spcAft>
              <a:buNone/>
            </a:pPr>
            <a:r>
              <a:rPr b="1" lang="en-US" sz="1667">
                <a:solidFill>
                  <a:srgbClr val="000000"/>
                </a:solidFill>
                <a:latin typeface="Inconsolata"/>
                <a:ea typeface="Inconsolata"/>
                <a:cs typeface="Inconsolata"/>
                <a:sym typeface="Inconsolata"/>
              </a:rPr>
              <a:t>Local Importance Scoring</a:t>
            </a:r>
            <a:endParaRPr sz="1667">
              <a:solidFill>
                <a:srgbClr val="000000"/>
              </a:solidFill>
              <a:latin typeface="Lustria"/>
              <a:ea typeface="Lustria"/>
              <a:cs typeface="Lustria"/>
              <a:sym typeface="Lustria"/>
            </a:endParaRPr>
          </a:p>
        </p:txBody>
      </p:sp>
      <p:sp>
        <p:nvSpPr>
          <p:cNvPr id="153" name="Google Shape;153;p4"/>
          <p:cNvSpPr/>
          <p:nvPr/>
        </p:nvSpPr>
        <p:spPr>
          <a:xfrm>
            <a:off x="4456868" y="4289822"/>
            <a:ext cx="3509665" cy="1089025"/>
          </a:xfrm>
          <a:prstGeom prst="rect">
            <a:avLst/>
          </a:prstGeom>
          <a:noFill/>
          <a:ln>
            <a:noFill/>
          </a:ln>
        </p:spPr>
        <p:txBody>
          <a:bodyPr anchorCtr="0" anchor="t" bIns="0" lIns="0" spcFirstLastPara="1" rIns="0" wrap="square" tIns="0">
            <a:noAutofit/>
          </a:bodyPr>
          <a:lstStyle/>
          <a:p>
            <a:pPr indent="0" lvl="0" marL="0" marR="0" rtl="0" algn="l">
              <a:lnSpc>
                <a:spcPct val="159414"/>
              </a:lnSpc>
              <a:spcBef>
                <a:spcPts val="0"/>
              </a:spcBef>
              <a:spcAft>
                <a:spcPts val="0"/>
              </a:spcAft>
              <a:buNone/>
            </a:pPr>
            <a:r>
              <a:rPr lang="en-US" sz="1333">
                <a:solidFill>
                  <a:srgbClr val="000000"/>
                </a:solidFill>
                <a:latin typeface="Fira Sans"/>
                <a:ea typeface="Fira Sans"/>
                <a:cs typeface="Fira Sans"/>
                <a:sym typeface="Fira Sans"/>
              </a:rPr>
              <a:t>LLM (Llama-2-13B) evaluates frame importance using sliding window context</a:t>
            </a:r>
            <a:endParaRPr sz="1333">
              <a:solidFill>
                <a:srgbClr val="000000"/>
              </a:solidFill>
              <a:latin typeface="Lustria"/>
              <a:ea typeface="Lustria"/>
              <a:cs typeface="Lustria"/>
              <a:sym typeface="Lustria"/>
            </a:endParaRPr>
          </a:p>
        </p:txBody>
      </p:sp>
      <p:sp>
        <p:nvSpPr>
          <p:cNvPr id="154" name="Google Shape;154;p4"/>
          <p:cNvSpPr/>
          <p:nvPr/>
        </p:nvSpPr>
        <p:spPr>
          <a:xfrm>
            <a:off x="8078720" y="3529013"/>
            <a:ext cx="170061" cy="212626"/>
          </a:xfrm>
          <a:prstGeom prst="rect">
            <a:avLst/>
          </a:prstGeom>
          <a:noFill/>
          <a:ln>
            <a:noFill/>
          </a:ln>
        </p:spPr>
        <p:txBody>
          <a:bodyPr anchorCtr="0" anchor="t" bIns="0" lIns="0" spcFirstLastPara="1" rIns="0" wrap="square" tIns="0">
            <a:noAutofit/>
          </a:bodyPr>
          <a:lstStyle/>
          <a:p>
            <a:pPr indent="0" lvl="0" marL="0" marR="0" rtl="0" algn="l">
              <a:lnSpc>
                <a:spcPct val="118055"/>
              </a:lnSpc>
              <a:spcBef>
                <a:spcPts val="0"/>
              </a:spcBef>
              <a:spcAft>
                <a:spcPts val="0"/>
              </a:spcAft>
              <a:buNone/>
            </a:pPr>
            <a:r>
              <a:rPr lang="en-US" sz="1800">
                <a:solidFill>
                  <a:srgbClr val="000000"/>
                </a:solidFill>
                <a:latin typeface="Inconsolata Light"/>
                <a:ea typeface="Inconsolata Light"/>
                <a:cs typeface="Inconsolata Light"/>
                <a:sym typeface="Inconsolata Light"/>
              </a:rPr>
              <a:t>03</a:t>
            </a:r>
            <a:endParaRPr sz="1800">
              <a:solidFill>
                <a:srgbClr val="000000"/>
              </a:solidFill>
              <a:latin typeface="Lustria"/>
              <a:ea typeface="Lustria"/>
              <a:cs typeface="Lustria"/>
              <a:sym typeface="Lustria"/>
            </a:endParaRPr>
          </a:p>
        </p:txBody>
      </p:sp>
      <p:sp>
        <p:nvSpPr>
          <p:cNvPr id="155" name="Google Shape;155;p4"/>
          <p:cNvSpPr/>
          <p:nvPr/>
        </p:nvSpPr>
        <p:spPr>
          <a:xfrm>
            <a:off x="8078719" y="3922118"/>
            <a:ext cx="3081635" cy="265708"/>
          </a:xfrm>
          <a:prstGeom prst="rect">
            <a:avLst/>
          </a:prstGeom>
          <a:noFill/>
          <a:ln>
            <a:noFill/>
          </a:ln>
        </p:spPr>
        <p:txBody>
          <a:bodyPr anchorCtr="0" anchor="t" bIns="0" lIns="0" spcFirstLastPara="1" rIns="0" wrap="square" tIns="0">
            <a:noAutofit/>
          </a:bodyPr>
          <a:lstStyle/>
          <a:p>
            <a:pPr indent="0" lvl="0" marL="0" marR="0" rtl="0" algn="l">
              <a:lnSpc>
                <a:spcPct val="124955"/>
              </a:lnSpc>
              <a:spcBef>
                <a:spcPts val="0"/>
              </a:spcBef>
              <a:spcAft>
                <a:spcPts val="0"/>
              </a:spcAft>
              <a:buNone/>
            </a:pPr>
            <a:r>
              <a:rPr b="1" lang="en-US" sz="1667">
                <a:solidFill>
                  <a:srgbClr val="000000"/>
                </a:solidFill>
                <a:latin typeface="Inconsolata"/>
                <a:ea typeface="Inconsolata"/>
                <a:cs typeface="Inconsolata"/>
                <a:sym typeface="Inconsolata"/>
              </a:rPr>
              <a:t>Global Context Aggregation</a:t>
            </a:r>
            <a:endParaRPr sz="1667">
              <a:solidFill>
                <a:srgbClr val="000000"/>
              </a:solidFill>
              <a:latin typeface="Lustria"/>
              <a:ea typeface="Lustria"/>
              <a:cs typeface="Lustria"/>
              <a:sym typeface="Lustria"/>
            </a:endParaRPr>
          </a:p>
        </p:txBody>
      </p:sp>
      <p:sp>
        <p:nvSpPr>
          <p:cNvPr id="156" name="Google Shape;156;p4"/>
          <p:cNvSpPr/>
          <p:nvPr/>
        </p:nvSpPr>
        <p:spPr>
          <a:xfrm>
            <a:off x="8078719" y="4289822"/>
            <a:ext cx="3509665" cy="1089025"/>
          </a:xfrm>
          <a:prstGeom prst="rect">
            <a:avLst/>
          </a:prstGeom>
          <a:noFill/>
          <a:ln>
            <a:noFill/>
          </a:ln>
        </p:spPr>
        <p:txBody>
          <a:bodyPr anchorCtr="0" anchor="t" bIns="0" lIns="0" spcFirstLastPara="1" rIns="0" wrap="square" tIns="0">
            <a:noAutofit/>
          </a:bodyPr>
          <a:lstStyle/>
          <a:p>
            <a:pPr indent="0" lvl="0" marL="0" marR="0" rtl="0" algn="l">
              <a:lnSpc>
                <a:spcPct val="159414"/>
              </a:lnSpc>
              <a:spcBef>
                <a:spcPts val="0"/>
              </a:spcBef>
              <a:spcAft>
                <a:spcPts val="0"/>
              </a:spcAft>
              <a:buNone/>
            </a:pPr>
            <a:r>
              <a:rPr lang="en-US" sz="1333">
                <a:solidFill>
                  <a:srgbClr val="000000"/>
                </a:solidFill>
                <a:latin typeface="Fira Sans"/>
                <a:ea typeface="Fira Sans"/>
                <a:cs typeface="Fira Sans"/>
                <a:sym typeface="Fira Sans"/>
              </a:rPr>
              <a:t>Self-attention mechanism captures dependencies across the entire video</a:t>
            </a:r>
            <a:endParaRPr sz="1333">
              <a:solidFill>
                <a:srgbClr val="000000"/>
              </a:solidFill>
              <a:latin typeface="Lustria"/>
              <a:ea typeface="Lustria"/>
              <a:cs typeface="Lustria"/>
              <a:sym typeface="Lustria"/>
            </a:endParaRPr>
          </a:p>
        </p:txBody>
      </p:sp>
      <p:sp>
        <p:nvSpPr>
          <p:cNvPr id="157" name="Google Shape;157;p4"/>
          <p:cNvSpPr/>
          <p:nvPr/>
        </p:nvSpPr>
        <p:spPr>
          <a:xfrm>
            <a:off x="661491" y="5436889"/>
            <a:ext cx="10869018" cy="544513"/>
          </a:xfrm>
          <a:prstGeom prst="rect">
            <a:avLst/>
          </a:prstGeom>
          <a:noFill/>
          <a:ln>
            <a:noFill/>
          </a:ln>
        </p:spPr>
        <p:txBody>
          <a:bodyPr anchorCtr="0" anchor="t" bIns="0" lIns="0" spcFirstLastPara="1" rIns="0" wrap="square" tIns="0">
            <a:noAutofit/>
          </a:bodyPr>
          <a:lstStyle/>
          <a:p>
            <a:pPr indent="0" lvl="0" marL="0" marR="0" rtl="0" algn="l">
              <a:lnSpc>
                <a:spcPct val="132812"/>
              </a:lnSpc>
              <a:spcBef>
                <a:spcPts val="0"/>
              </a:spcBef>
              <a:spcAft>
                <a:spcPts val="0"/>
              </a:spcAft>
              <a:buNone/>
            </a:pPr>
            <a:r>
              <a:rPr lang="en-US" sz="1600">
                <a:solidFill>
                  <a:srgbClr val="000000"/>
                </a:solidFill>
                <a:latin typeface="Fira Sans"/>
                <a:ea typeface="Fira Sans"/>
                <a:cs typeface="Fira Sans"/>
                <a:sym typeface="Fira Sans"/>
              </a:rPr>
              <a:t>Key Strategy: We utilize LLM output embeddings rather than direct text answers, extracting richer semantic information for a more profound understanding of video content.</a:t>
            </a:r>
            <a:endParaRPr sz="1600">
              <a:solidFill>
                <a:srgbClr val="000000"/>
              </a:solidFill>
              <a:latin typeface="Lustria"/>
              <a:ea typeface="Lustria"/>
              <a:cs typeface="Lustria"/>
              <a:sym typeface="Lustria"/>
            </a:endParaRPr>
          </a:p>
        </p:txBody>
      </p:sp>
      <p:sp>
        <p:nvSpPr>
          <p:cNvPr id="158" name="Google Shape;158;p4"/>
          <p:cNvSpPr/>
          <p:nvPr/>
        </p:nvSpPr>
        <p:spPr>
          <a:xfrm>
            <a:off x="500657" y="3429000"/>
            <a:ext cx="3670399" cy="1705471"/>
          </a:xfrm>
          <a:prstGeom prst="roundRect">
            <a:avLst>
              <a:gd fmla="val 16667" name="adj"/>
            </a:avLst>
          </a:prstGeom>
          <a:noFill/>
          <a:ln cap="flat" cmpd="sng" w="12700">
            <a:solidFill>
              <a:srgbClr val="CFB39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Lustria"/>
              <a:ea typeface="Lustria"/>
              <a:cs typeface="Lustria"/>
              <a:sym typeface="Lustria"/>
            </a:endParaRPr>
          </a:p>
        </p:txBody>
      </p:sp>
      <p:sp>
        <p:nvSpPr>
          <p:cNvPr id="159" name="Google Shape;159;p4"/>
          <p:cNvSpPr/>
          <p:nvPr/>
        </p:nvSpPr>
        <p:spPr>
          <a:xfrm>
            <a:off x="4341115" y="3410346"/>
            <a:ext cx="3429201" cy="1743175"/>
          </a:xfrm>
          <a:prstGeom prst="roundRect">
            <a:avLst>
              <a:gd fmla="val 16667" name="adj"/>
            </a:avLst>
          </a:prstGeom>
          <a:noFill/>
          <a:ln cap="flat" cmpd="sng" w="12700">
            <a:solidFill>
              <a:srgbClr val="CFB39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Lustria"/>
              <a:ea typeface="Lustria"/>
              <a:cs typeface="Lustria"/>
              <a:sym typeface="Lustria"/>
            </a:endParaRPr>
          </a:p>
        </p:txBody>
      </p:sp>
      <p:sp>
        <p:nvSpPr>
          <p:cNvPr id="160" name="Google Shape;160;p4"/>
          <p:cNvSpPr/>
          <p:nvPr/>
        </p:nvSpPr>
        <p:spPr>
          <a:xfrm>
            <a:off x="7948667" y="3407465"/>
            <a:ext cx="3670399" cy="1743175"/>
          </a:xfrm>
          <a:prstGeom prst="roundRect">
            <a:avLst>
              <a:gd fmla="val 16667" name="adj"/>
            </a:avLst>
          </a:prstGeom>
          <a:noFill/>
          <a:ln cap="flat" cmpd="sng" w="12700">
            <a:solidFill>
              <a:srgbClr val="CFB39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Lustria"/>
              <a:ea typeface="Lustria"/>
              <a:cs typeface="Lustria"/>
              <a:sym typeface="Lustri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F2F2F2"/>
        </a:solidFill>
      </p:bgPr>
    </p:bg>
    <p:spTree>
      <p:nvGrpSpPr>
        <p:cNvPr id="164" name="Shape 164"/>
        <p:cNvGrpSpPr/>
        <p:nvPr/>
      </p:nvGrpSpPr>
      <p:grpSpPr>
        <a:xfrm>
          <a:off x="0" y="0"/>
          <a:ext cx="0" cy="0"/>
          <a:chOff x="0" y="0"/>
          <a:chExt cx="0" cy="0"/>
        </a:xfrm>
      </p:grpSpPr>
      <p:pic>
        <p:nvPicPr>
          <p:cNvPr descr="preencoded.png" id="165" name="Google Shape;165;p5"/>
          <p:cNvPicPr preferRelativeResize="0"/>
          <p:nvPr/>
        </p:nvPicPr>
        <p:blipFill rotWithShape="1">
          <a:blip r:embed="rId3">
            <a:alphaModFix/>
          </a:blip>
          <a:srcRect b="0" l="0" r="0" t="0"/>
          <a:stretch/>
        </p:blipFill>
        <p:spPr>
          <a:xfrm>
            <a:off x="7915274" y="-1"/>
            <a:ext cx="4276725" cy="6729413"/>
          </a:xfrm>
          <a:prstGeom prst="rect">
            <a:avLst/>
          </a:prstGeom>
          <a:noFill/>
          <a:ln>
            <a:noFill/>
          </a:ln>
        </p:spPr>
      </p:pic>
      <p:sp>
        <p:nvSpPr>
          <p:cNvPr id="166" name="Google Shape;166;p5"/>
          <p:cNvSpPr/>
          <p:nvPr/>
        </p:nvSpPr>
        <p:spPr>
          <a:xfrm>
            <a:off x="851950" y="438151"/>
            <a:ext cx="4776073" cy="385286"/>
          </a:xfrm>
          <a:prstGeom prst="rect">
            <a:avLst/>
          </a:prstGeom>
          <a:noFill/>
          <a:ln>
            <a:noFill/>
          </a:ln>
        </p:spPr>
        <p:txBody>
          <a:bodyPr anchorCtr="0" anchor="t" bIns="0" lIns="0" spcFirstLastPara="1" rIns="0" wrap="square" tIns="0">
            <a:noAutofit/>
          </a:bodyPr>
          <a:lstStyle/>
          <a:p>
            <a:pPr indent="0" lvl="0" marL="0" marR="0" rtl="0" algn="l">
              <a:lnSpc>
                <a:spcPct val="93750"/>
              </a:lnSpc>
              <a:spcBef>
                <a:spcPts val="0"/>
              </a:spcBef>
              <a:spcAft>
                <a:spcPts val="0"/>
              </a:spcAft>
              <a:buNone/>
            </a:pPr>
            <a:r>
              <a:rPr b="1" lang="en-US" sz="3200">
                <a:solidFill>
                  <a:srgbClr val="F94CAF"/>
                </a:solidFill>
                <a:latin typeface="Inconsolata"/>
                <a:ea typeface="Inconsolata"/>
                <a:cs typeface="Inconsolata"/>
                <a:sym typeface="Inconsolata"/>
              </a:rPr>
              <a:t>Benchmark Datasets:</a:t>
            </a:r>
            <a:endParaRPr/>
          </a:p>
        </p:txBody>
      </p:sp>
      <p:sp>
        <p:nvSpPr>
          <p:cNvPr id="167" name="Google Shape;167;p5"/>
          <p:cNvSpPr/>
          <p:nvPr/>
        </p:nvSpPr>
        <p:spPr>
          <a:xfrm>
            <a:off x="739497" y="1113487"/>
            <a:ext cx="3146892" cy="2464553"/>
          </a:xfrm>
          <a:prstGeom prst="roundRect">
            <a:avLst>
              <a:gd fmla="val 16667" name="adj"/>
            </a:avLst>
          </a:prstGeom>
          <a:noFill/>
          <a:ln cap="flat" cmpd="sng" w="12700">
            <a:solidFill>
              <a:srgbClr val="CFB39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Lustria"/>
              <a:ea typeface="Lustria"/>
              <a:cs typeface="Lustria"/>
              <a:sym typeface="Lustria"/>
            </a:endParaRPr>
          </a:p>
        </p:txBody>
      </p:sp>
      <p:sp>
        <p:nvSpPr>
          <p:cNvPr id="168" name="Google Shape;168;p5"/>
          <p:cNvSpPr/>
          <p:nvPr/>
        </p:nvSpPr>
        <p:spPr>
          <a:xfrm>
            <a:off x="4093791" y="1106238"/>
            <a:ext cx="3729598" cy="2474789"/>
          </a:xfrm>
          <a:prstGeom prst="roundRect">
            <a:avLst>
              <a:gd fmla="val 16667" name="adj"/>
            </a:avLst>
          </a:prstGeom>
          <a:noFill/>
          <a:ln cap="flat" cmpd="sng" w="12700">
            <a:solidFill>
              <a:srgbClr val="CFB39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Lustria"/>
              <a:ea typeface="Lustria"/>
              <a:cs typeface="Lustria"/>
              <a:sym typeface="Lustria"/>
            </a:endParaRPr>
          </a:p>
        </p:txBody>
      </p:sp>
      <p:sp>
        <p:nvSpPr>
          <p:cNvPr id="169" name="Google Shape;169;p5"/>
          <p:cNvSpPr txBox="1"/>
          <p:nvPr/>
        </p:nvSpPr>
        <p:spPr>
          <a:xfrm>
            <a:off x="853796" y="1271944"/>
            <a:ext cx="3019889" cy="19466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00000"/>
                </a:solidFill>
                <a:latin typeface="Quattrocento Sans"/>
                <a:ea typeface="Quattrocento Sans"/>
                <a:cs typeface="Quattrocento Sans"/>
                <a:sym typeface="Quattrocento Sans"/>
              </a:rPr>
              <a:t>TVSum Dataset</a:t>
            </a:r>
            <a:endParaRPr b="1" i="0" sz="1800">
              <a:solidFill>
                <a:srgbClr val="000000"/>
              </a:solidFill>
              <a:latin typeface="Quattrocento Sans"/>
              <a:ea typeface="Quattrocento Sans"/>
              <a:cs typeface="Quattrocento Sans"/>
              <a:sym typeface="Quattrocento Sans"/>
            </a:endParaRPr>
          </a:p>
          <a:p>
            <a:pPr indent="-101600" lvl="0" marL="0" marR="0" rtl="0" algn="l">
              <a:spcBef>
                <a:spcPts val="900"/>
              </a:spcBef>
              <a:spcAft>
                <a:spcPts val="0"/>
              </a:spcAft>
              <a:buClr>
                <a:srgbClr val="000000"/>
              </a:buClr>
              <a:buSzPts val="1600"/>
              <a:buFont typeface="Arial"/>
              <a:buChar char="•"/>
            </a:pPr>
            <a:r>
              <a:rPr b="1" i="0" lang="en-US" sz="1600">
                <a:solidFill>
                  <a:srgbClr val="000000"/>
                </a:solidFill>
                <a:latin typeface="Quattrocento Sans"/>
                <a:ea typeface="Quattrocento Sans"/>
                <a:cs typeface="Quattrocento Sans"/>
                <a:sym typeface="Quattrocento Sans"/>
              </a:rPr>
              <a:t>Size:</a:t>
            </a:r>
            <a:r>
              <a:rPr b="0" i="0" lang="en-US" sz="1600">
                <a:solidFill>
                  <a:srgbClr val="000000"/>
                </a:solidFill>
                <a:latin typeface="Quattrocento Sans"/>
                <a:ea typeface="Quattrocento Sans"/>
                <a:cs typeface="Quattrocento Sans"/>
                <a:sym typeface="Quattrocento Sans"/>
              </a:rPr>
              <a:t> 50 videos</a:t>
            </a:r>
            <a:endParaRPr/>
          </a:p>
          <a:p>
            <a:pPr indent="-101600" lvl="0" marL="0" marR="0" rtl="0" algn="l">
              <a:spcBef>
                <a:spcPts val="900"/>
              </a:spcBef>
              <a:spcAft>
                <a:spcPts val="0"/>
              </a:spcAft>
              <a:buClr>
                <a:srgbClr val="000000"/>
              </a:buClr>
              <a:buSzPts val="1600"/>
              <a:buFont typeface="Arial"/>
              <a:buChar char="•"/>
            </a:pPr>
            <a:r>
              <a:rPr b="1" i="0" lang="en-US" sz="1600">
                <a:solidFill>
                  <a:srgbClr val="000000"/>
                </a:solidFill>
                <a:latin typeface="Quattrocento Sans"/>
                <a:ea typeface="Quattrocento Sans"/>
                <a:cs typeface="Quattrocento Sans"/>
                <a:sym typeface="Quattrocento Sans"/>
              </a:rPr>
              <a:t>Duration:</a:t>
            </a:r>
            <a:r>
              <a:rPr b="0" i="0" lang="en-US" sz="1600">
                <a:solidFill>
                  <a:srgbClr val="000000"/>
                </a:solidFill>
                <a:latin typeface="Quattrocento Sans"/>
                <a:ea typeface="Quattrocento Sans"/>
                <a:cs typeface="Quattrocento Sans"/>
                <a:sym typeface="Quattrocento Sans"/>
              </a:rPr>
              <a:t> 2-10 minutes (avg: 4m 11s)</a:t>
            </a:r>
            <a:endParaRPr/>
          </a:p>
          <a:p>
            <a:pPr indent="-101600" lvl="0" marL="0" marR="0" rtl="0" algn="l">
              <a:spcBef>
                <a:spcPts val="900"/>
              </a:spcBef>
              <a:spcAft>
                <a:spcPts val="0"/>
              </a:spcAft>
              <a:buClr>
                <a:srgbClr val="000000"/>
              </a:buClr>
              <a:buSzPts val="1600"/>
              <a:buFont typeface="Arial"/>
              <a:buChar char="•"/>
            </a:pPr>
            <a:r>
              <a:rPr b="1" i="0" lang="en-US" sz="1600">
                <a:solidFill>
                  <a:srgbClr val="000000"/>
                </a:solidFill>
                <a:latin typeface="Quattrocento Sans"/>
                <a:ea typeface="Quattrocento Sans"/>
                <a:cs typeface="Quattrocento Sans"/>
                <a:sym typeface="Quattrocento Sans"/>
              </a:rPr>
              <a:t>Content:</a:t>
            </a:r>
            <a:r>
              <a:rPr b="0" i="0" lang="en-US" sz="1600">
                <a:solidFill>
                  <a:srgbClr val="000000"/>
                </a:solidFill>
                <a:latin typeface="Quattrocento Sans"/>
                <a:ea typeface="Quattrocento Sans"/>
                <a:cs typeface="Quattrocento Sans"/>
                <a:sym typeface="Quattrocento Sans"/>
              </a:rPr>
              <a:t> How-to videos, documentaries, vlogs</a:t>
            </a:r>
            <a:endParaRPr/>
          </a:p>
        </p:txBody>
      </p:sp>
      <p:sp>
        <p:nvSpPr>
          <p:cNvPr id="170" name="Google Shape;170;p5"/>
          <p:cNvSpPr txBox="1"/>
          <p:nvPr/>
        </p:nvSpPr>
        <p:spPr>
          <a:xfrm>
            <a:off x="4273479" y="1270638"/>
            <a:ext cx="3527497" cy="233397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1800"/>
              <a:buFont typeface="Quattrocento Sans"/>
              <a:buNone/>
            </a:pPr>
            <a:r>
              <a:rPr b="1" i="0" lang="en-US" sz="1800">
                <a:solidFill>
                  <a:srgbClr val="000000"/>
                </a:solidFill>
                <a:latin typeface="Quattrocento Sans"/>
                <a:ea typeface="Quattrocento Sans"/>
                <a:cs typeface="Quattrocento Sans"/>
                <a:sym typeface="Quattrocento Sans"/>
              </a:rPr>
              <a:t>SumMe Dataset</a:t>
            </a:r>
            <a:endParaRPr/>
          </a:p>
          <a:p>
            <a:pPr indent="-101600" lvl="0" marL="0" marR="0" rtl="0" algn="l">
              <a:spcBef>
                <a:spcPts val="1125"/>
              </a:spcBef>
              <a:spcAft>
                <a:spcPts val="0"/>
              </a:spcAft>
              <a:buClr>
                <a:srgbClr val="000000"/>
              </a:buClr>
              <a:buSzPts val="1600"/>
              <a:buFont typeface="Arial"/>
              <a:buChar char="•"/>
            </a:pPr>
            <a:r>
              <a:rPr b="1" i="0" lang="en-US" sz="1600">
                <a:solidFill>
                  <a:srgbClr val="000000"/>
                </a:solidFill>
                <a:latin typeface="Quattrocento Sans"/>
                <a:ea typeface="Quattrocento Sans"/>
                <a:cs typeface="Quattrocento Sans"/>
                <a:sym typeface="Quattrocento Sans"/>
              </a:rPr>
              <a:t>Size:</a:t>
            </a:r>
            <a:r>
              <a:rPr b="0" i="0" lang="en-US" sz="1600">
                <a:solidFill>
                  <a:srgbClr val="000000"/>
                </a:solidFill>
                <a:latin typeface="Quattrocento Sans"/>
                <a:ea typeface="Quattrocento Sans"/>
                <a:cs typeface="Quattrocento Sans"/>
                <a:sym typeface="Quattrocento Sans"/>
              </a:rPr>
              <a:t> 25 videos</a:t>
            </a:r>
            <a:endParaRPr/>
          </a:p>
          <a:p>
            <a:pPr indent="-101600" lvl="0" marL="0" marR="0" rtl="0" algn="l">
              <a:spcBef>
                <a:spcPts val="900"/>
              </a:spcBef>
              <a:spcAft>
                <a:spcPts val="0"/>
              </a:spcAft>
              <a:buClr>
                <a:srgbClr val="000000"/>
              </a:buClr>
              <a:buSzPts val="1600"/>
              <a:buFont typeface="Arial"/>
              <a:buChar char="•"/>
            </a:pPr>
            <a:r>
              <a:rPr b="1" i="0" lang="en-US" sz="1600">
                <a:solidFill>
                  <a:srgbClr val="000000"/>
                </a:solidFill>
                <a:latin typeface="Quattrocento Sans"/>
                <a:ea typeface="Quattrocento Sans"/>
                <a:cs typeface="Quattrocento Sans"/>
                <a:sym typeface="Quattrocento Sans"/>
              </a:rPr>
              <a:t>Duration:</a:t>
            </a:r>
            <a:r>
              <a:rPr b="0" i="0" lang="en-US" sz="1600">
                <a:solidFill>
                  <a:srgbClr val="000000"/>
                </a:solidFill>
                <a:latin typeface="Quattrocento Sans"/>
                <a:ea typeface="Quattrocento Sans"/>
                <a:cs typeface="Quattrocento Sans"/>
                <a:sym typeface="Quattrocento Sans"/>
              </a:rPr>
              <a:t> 1-6 minutes (avg: 2m 40s)</a:t>
            </a:r>
            <a:endParaRPr/>
          </a:p>
          <a:p>
            <a:pPr indent="-101600" lvl="0" marL="0" marR="0" rtl="0" algn="l">
              <a:spcBef>
                <a:spcPts val="900"/>
              </a:spcBef>
              <a:spcAft>
                <a:spcPts val="0"/>
              </a:spcAft>
              <a:buClr>
                <a:srgbClr val="000000"/>
              </a:buClr>
              <a:buSzPts val="1600"/>
              <a:buFont typeface="Arial"/>
              <a:buChar char="•"/>
            </a:pPr>
            <a:r>
              <a:rPr b="1" i="0" lang="en-US" sz="1600">
                <a:solidFill>
                  <a:srgbClr val="000000"/>
                </a:solidFill>
                <a:latin typeface="Quattrocento Sans"/>
                <a:ea typeface="Quattrocento Sans"/>
                <a:cs typeface="Quattrocento Sans"/>
                <a:sym typeface="Quattrocento Sans"/>
              </a:rPr>
              <a:t>Content:</a:t>
            </a:r>
            <a:r>
              <a:rPr b="0" i="0" lang="en-US" sz="1600">
                <a:solidFill>
                  <a:srgbClr val="000000"/>
                </a:solidFill>
                <a:latin typeface="Quattrocento Sans"/>
                <a:ea typeface="Quattrocento Sans"/>
                <a:cs typeface="Quattrocento Sans"/>
                <a:sym typeface="Quattrocento Sans"/>
              </a:rPr>
              <a:t> Holidays, events, sports captured with egocentric, moving, and static cameras</a:t>
            </a:r>
            <a:endParaRPr sz="1800">
              <a:solidFill>
                <a:srgbClr val="000000"/>
              </a:solidFill>
              <a:latin typeface="Quattrocento Sans"/>
              <a:ea typeface="Quattrocento Sans"/>
              <a:cs typeface="Quattrocento Sans"/>
              <a:sym typeface="Quattrocento Sans"/>
            </a:endParaRPr>
          </a:p>
          <a:p>
            <a:pPr indent="0" lvl="0" marL="0" marR="0" rtl="0" algn="l">
              <a:spcBef>
                <a:spcPts val="900"/>
              </a:spcBef>
              <a:spcAft>
                <a:spcPts val="0"/>
              </a:spcAft>
              <a:buClr>
                <a:schemeClr val="dk1"/>
              </a:buClr>
              <a:buSzPts val="1600"/>
              <a:buFont typeface="Arial"/>
              <a:buNone/>
            </a:pPr>
            <a:r>
              <a:t/>
            </a:r>
            <a:endParaRPr b="0" i="0" sz="1600">
              <a:solidFill>
                <a:srgbClr val="000000"/>
              </a:solidFill>
              <a:latin typeface="Quattrocento Sans"/>
              <a:ea typeface="Quattrocento Sans"/>
              <a:cs typeface="Quattrocento Sans"/>
              <a:sym typeface="Quattrocento Sans"/>
            </a:endParaRPr>
          </a:p>
        </p:txBody>
      </p:sp>
      <p:sp>
        <p:nvSpPr>
          <p:cNvPr id="171" name="Google Shape;171;p5"/>
          <p:cNvSpPr/>
          <p:nvPr/>
        </p:nvSpPr>
        <p:spPr>
          <a:xfrm>
            <a:off x="741923" y="4598912"/>
            <a:ext cx="3144466" cy="2130314"/>
          </a:xfrm>
          <a:prstGeom prst="roundRect">
            <a:avLst>
              <a:gd fmla="val 16667" name="adj"/>
            </a:avLst>
          </a:prstGeom>
          <a:noFill/>
          <a:ln cap="flat" cmpd="sng" w="12700">
            <a:solidFill>
              <a:srgbClr val="CFB39F"/>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b="1" lang="en-US" sz="1600">
                <a:solidFill>
                  <a:srgbClr val="000000"/>
                </a:solidFill>
                <a:latin typeface="Arial"/>
                <a:ea typeface="Arial"/>
                <a:cs typeface="Arial"/>
                <a:sym typeface="Arial"/>
              </a:rPr>
              <a:t>Ranking Metrics for Frame Importance: </a:t>
            </a:r>
            <a:endParaRPr/>
          </a:p>
          <a:p>
            <a:pPr indent="-285750" lvl="0" marL="285750" marR="0" rtl="0" algn="l">
              <a:lnSpc>
                <a:spcPct val="150000"/>
              </a:lnSpc>
              <a:spcBef>
                <a:spcPts val="0"/>
              </a:spcBef>
              <a:spcAft>
                <a:spcPts val="0"/>
              </a:spcAft>
              <a:buClr>
                <a:srgbClr val="000000"/>
              </a:buClr>
              <a:buSzPts val="1600"/>
              <a:buFont typeface="Arial"/>
              <a:buChar char="•"/>
            </a:pPr>
            <a:r>
              <a:rPr lang="en-US" sz="1600">
                <a:solidFill>
                  <a:srgbClr val="000000"/>
                </a:solidFill>
                <a:latin typeface="Arial"/>
                <a:ea typeface="Arial"/>
                <a:cs typeface="Arial"/>
                <a:sym typeface="Arial"/>
              </a:rPr>
              <a:t>Kendall's τ</a:t>
            </a:r>
            <a:endParaRPr/>
          </a:p>
          <a:p>
            <a:pPr indent="-285750" lvl="0" marL="285750" marR="0" rtl="0" algn="l">
              <a:lnSpc>
                <a:spcPct val="150000"/>
              </a:lnSpc>
              <a:spcBef>
                <a:spcPts val="0"/>
              </a:spcBef>
              <a:spcAft>
                <a:spcPts val="0"/>
              </a:spcAft>
              <a:buClr>
                <a:srgbClr val="000000"/>
              </a:buClr>
              <a:buSzPts val="1600"/>
              <a:buFont typeface="Arial"/>
              <a:buChar char="•"/>
            </a:pPr>
            <a:r>
              <a:rPr lang="en-US" sz="1600">
                <a:solidFill>
                  <a:srgbClr val="000000"/>
                </a:solidFill>
                <a:latin typeface="Arial"/>
                <a:ea typeface="Arial"/>
                <a:cs typeface="Arial"/>
                <a:sym typeface="Arial"/>
              </a:rPr>
              <a:t>Spearman's ρ</a:t>
            </a:r>
            <a:endParaRPr/>
          </a:p>
        </p:txBody>
      </p:sp>
      <p:sp>
        <p:nvSpPr>
          <p:cNvPr id="172" name="Google Shape;172;p5"/>
          <p:cNvSpPr/>
          <p:nvPr/>
        </p:nvSpPr>
        <p:spPr>
          <a:xfrm>
            <a:off x="4093791" y="4586941"/>
            <a:ext cx="3707185" cy="2142285"/>
          </a:xfrm>
          <a:prstGeom prst="roundRect">
            <a:avLst>
              <a:gd fmla="val 16667" name="adj"/>
            </a:avLst>
          </a:prstGeom>
          <a:noFill/>
          <a:ln cap="flat" cmpd="sng" w="12700">
            <a:solidFill>
              <a:srgbClr val="CFB39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rPr b="1" lang="en-US" sz="1600">
                <a:solidFill>
                  <a:srgbClr val="000000"/>
                </a:solidFill>
                <a:latin typeface="Arial"/>
                <a:ea typeface="Arial"/>
                <a:cs typeface="Arial"/>
                <a:sym typeface="Arial"/>
              </a:rPr>
              <a:t>Text Similarity Metrics for Caption Quality:</a:t>
            </a:r>
            <a:endParaRPr/>
          </a:p>
          <a:p>
            <a:pPr indent="-285750" lvl="0" marL="285750" marR="0" rtl="0" algn="l">
              <a:lnSpc>
                <a:spcPct val="150000"/>
              </a:lnSpc>
              <a:spcBef>
                <a:spcPts val="0"/>
              </a:spcBef>
              <a:spcAft>
                <a:spcPts val="0"/>
              </a:spcAft>
              <a:buClr>
                <a:srgbClr val="000000"/>
              </a:buClr>
              <a:buSzPts val="1600"/>
              <a:buFont typeface="Arial"/>
              <a:buChar char="•"/>
            </a:pPr>
            <a:r>
              <a:rPr lang="en-US" sz="1600">
                <a:solidFill>
                  <a:srgbClr val="000000"/>
                </a:solidFill>
                <a:latin typeface="Arial"/>
                <a:ea typeface="Arial"/>
                <a:cs typeface="Arial"/>
                <a:sym typeface="Arial"/>
              </a:rPr>
              <a:t>Rouge </a:t>
            </a:r>
            <a:endParaRPr/>
          </a:p>
          <a:p>
            <a:pPr indent="-285750" lvl="0" marL="285750" marR="0" rtl="0" algn="l">
              <a:lnSpc>
                <a:spcPct val="150000"/>
              </a:lnSpc>
              <a:spcBef>
                <a:spcPts val="0"/>
              </a:spcBef>
              <a:spcAft>
                <a:spcPts val="0"/>
              </a:spcAft>
              <a:buClr>
                <a:srgbClr val="000000"/>
              </a:buClr>
              <a:buSzPts val="1600"/>
              <a:buFont typeface="Arial"/>
              <a:buChar char="•"/>
            </a:pPr>
            <a:r>
              <a:rPr lang="en-US" sz="1600">
                <a:solidFill>
                  <a:srgbClr val="000000"/>
                </a:solidFill>
                <a:latin typeface="Arial"/>
                <a:ea typeface="Arial"/>
                <a:cs typeface="Arial"/>
                <a:sym typeface="Arial"/>
              </a:rPr>
              <a:t>BERTScore </a:t>
            </a:r>
            <a:endParaRPr/>
          </a:p>
          <a:p>
            <a:pPr indent="-285750" lvl="0" marL="285750" marR="0" rtl="0" algn="l">
              <a:lnSpc>
                <a:spcPct val="150000"/>
              </a:lnSpc>
              <a:spcBef>
                <a:spcPts val="0"/>
              </a:spcBef>
              <a:spcAft>
                <a:spcPts val="0"/>
              </a:spcAft>
              <a:buClr>
                <a:srgbClr val="000000"/>
              </a:buClr>
              <a:buSzPts val="1600"/>
              <a:buFont typeface="Arial"/>
              <a:buChar char="•"/>
            </a:pPr>
            <a:r>
              <a:rPr lang="en-US" sz="1600">
                <a:solidFill>
                  <a:srgbClr val="000000"/>
                </a:solidFill>
                <a:latin typeface="Arial"/>
                <a:ea typeface="Arial"/>
                <a:cs typeface="Arial"/>
                <a:sym typeface="Arial"/>
              </a:rPr>
              <a:t>Cosine Similarity </a:t>
            </a:r>
            <a:endParaRPr/>
          </a:p>
        </p:txBody>
      </p:sp>
      <p:sp>
        <p:nvSpPr>
          <p:cNvPr id="173" name="Google Shape;173;p5"/>
          <p:cNvSpPr txBox="1"/>
          <p:nvPr/>
        </p:nvSpPr>
        <p:spPr>
          <a:xfrm>
            <a:off x="739497" y="3871077"/>
            <a:ext cx="473037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F94CAF"/>
                </a:solidFill>
                <a:latin typeface="Inconsolata"/>
                <a:ea typeface="Inconsolata"/>
                <a:cs typeface="Inconsolata"/>
                <a:sym typeface="Inconsolata"/>
              </a:rPr>
              <a:t>Evaluation Metrics:</a:t>
            </a:r>
            <a:endParaRPr sz="1800">
              <a:solidFill>
                <a:schemeClr val="dk1"/>
              </a:solidFill>
              <a:latin typeface="Lustria"/>
              <a:ea typeface="Lustria"/>
              <a:cs typeface="Lustria"/>
              <a:sym typeface="Lustr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77" name="Shape 177"/>
        <p:cNvGrpSpPr/>
        <p:nvPr/>
      </p:nvGrpSpPr>
      <p:grpSpPr>
        <a:xfrm>
          <a:off x="0" y="0"/>
          <a:ext cx="0" cy="0"/>
          <a:chOff x="0" y="0"/>
          <a:chExt cx="0" cy="0"/>
        </a:xfrm>
      </p:grpSpPr>
      <p:sp>
        <p:nvSpPr>
          <p:cNvPr id="178" name="Google Shape;178;p6"/>
          <p:cNvSpPr txBox="1"/>
          <p:nvPr>
            <p:ph type="title"/>
          </p:nvPr>
        </p:nvSpPr>
        <p:spPr>
          <a:xfrm>
            <a:off x="640079" y="1371601"/>
            <a:ext cx="10890929" cy="407339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Open Sans"/>
              <a:buNone/>
            </a:pPr>
            <a:r>
              <a:rPr lang="en-US"/>
              <a:t>ARCHITECTURE PIPELINE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183" name="Shape 183"/>
        <p:cNvGrpSpPr/>
        <p:nvPr/>
      </p:nvGrpSpPr>
      <p:grpSpPr>
        <a:xfrm>
          <a:off x="0" y="0"/>
          <a:ext cx="0" cy="0"/>
          <a:chOff x="0" y="0"/>
          <a:chExt cx="0" cy="0"/>
        </a:xfrm>
      </p:grpSpPr>
      <p:sp>
        <p:nvSpPr>
          <p:cNvPr id="184" name="Google Shape;184;p7"/>
          <p:cNvSpPr txBox="1"/>
          <p:nvPr/>
        </p:nvSpPr>
        <p:spPr>
          <a:xfrm>
            <a:off x="171450" y="4860703"/>
            <a:ext cx="11635068"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Inconsolata"/>
              <a:buNone/>
            </a:pPr>
            <a:r>
              <a:rPr b="0" i="0" lang="en-US" sz="1800">
                <a:solidFill>
                  <a:schemeClr val="dk1"/>
                </a:solidFill>
                <a:latin typeface="Inconsolata"/>
                <a:ea typeface="Inconsolata"/>
                <a:cs typeface="Inconsolata"/>
                <a:sym typeface="Inconsolata"/>
              </a:rPr>
              <a:t>Local context embeddings:​</a:t>
            </a:r>
            <a:endParaRPr/>
          </a:p>
          <a:p>
            <a:pPr indent="-285750" lvl="0" marL="285750" marR="0" rtl="0" algn="l">
              <a:spcBef>
                <a:spcPts val="0"/>
              </a:spcBef>
              <a:spcAft>
                <a:spcPts val="0"/>
              </a:spcAft>
              <a:buClr>
                <a:schemeClr val="dk1"/>
              </a:buClr>
              <a:buSzPts val="1800"/>
              <a:buFont typeface="Arial"/>
              <a:buChar char="•"/>
            </a:pPr>
            <a:r>
              <a:rPr b="0" i="0" lang="en-US" sz="1800" u="none" strike="noStrike">
                <a:solidFill>
                  <a:schemeClr val="dk1"/>
                </a:solidFill>
                <a:latin typeface="Inconsolata"/>
                <a:ea typeface="Inconsolata"/>
                <a:cs typeface="Inconsolata"/>
                <a:sym typeface="Inconsolata"/>
              </a:rPr>
              <a:t>Query Embeddings (qt)- </a:t>
            </a:r>
            <a:r>
              <a:rPr lang="en-US" sz="1800">
                <a:solidFill>
                  <a:schemeClr val="dk1"/>
                </a:solidFill>
                <a:latin typeface="Inconsolata"/>
                <a:ea typeface="Inconsolata"/>
                <a:cs typeface="Inconsolata"/>
                <a:sym typeface="Inconsolata"/>
              </a:rPr>
              <a:t>Encode</a:t>
            </a:r>
            <a:r>
              <a:rPr b="0" i="0" lang="en-US" sz="1800" u="none" strike="noStrike">
                <a:solidFill>
                  <a:schemeClr val="dk1"/>
                </a:solidFill>
                <a:latin typeface="Inconsolata"/>
                <a:ea typeface="Inconsolata"/>
                <a:cs typeface="Inconsolata"/>
                <a:sym typeface="Inconsolata"/>
              </a:rPr>
              <a:t> semantic information of the video frames within the local context.</a:t>
            </a:r>
            <a:r>
              <a:rPr b="0" i="0" lang="en-US" sz="1800">
                <a:solidFill>
                  <a:schemeClr val="dk1"/>
                </a:solidFill>
                <a:latin typeface="Inconsolata"/>
                <a:ea typeface="Inconsolata"/>
                <a:cs typeface="Inconsolata"/>
                <a:sym typeface="Inconsolata"/>
              </a:rPr>
              <a:t>​</a:t>
            </a:r>
            <a:endParaRPr/>
          </a:p>
          <a:p>
            <a:pPr indent="-285750" lvl="0" marL="285750" marR="0" rtl="0" algn="l">
              <a:spcBef>
                <a:spcPts val="0"/>
              </a:spcBef>
              <a:spcAft>
                <a:spcPts val="0"/>
              </a:spcAft>
              <a:buClr>
                <a:schemeClr val="dk1"/>
              </a:buClr>
              <a:buSzPts val="1800"/>
              <a:buFont typeface="Arial"/>
              <a:buChar char="•"/>
            </a:pPr>
            <a:r>
              <a:rPr b="0" i="0" lang="en-US" sz="1800" u="none" strike="noStrike">
                <a:solidFill>
                  <a:schemeClr val="dk1"/>
                </a:solidFill>
                <a:latin typeface="Inconsolata"/>
                <a:ea typeface="Inconsolata"/>
                <a:cs typeface="Inconsolata"/>
                <a:sym typeface="Inconsolata"/>
              </a:rPr>
              <a:t>Answer Embeddings (at)- They encode the </a:t>
            </a:r>
            <a:r>
              <a:rPr lang="en-US" sz="1800">
                <a:solidFill>
                  <a:schemeClr val="dk1"/>
                </a:solidFill>
                <a:latin typeface="Inconsolata"/>
                <a:ea typeface="Inconsolata"/>
                <a:cs typeface="Inconsolata"/>
                <a:sym typeface="Inconsolata"/>
              </a:rPr>
              <a:t>evaluation</a:t>
            </a:r>
            <a:r>
              <a:rPr b="0" i="0" lang="en-US" sz="1800" u="none" strike="noStrike">
                <a:solidFill>
                  <a:schemeClr val="dk1"/>
                </a:solidFill>
                <a:latin typeface="Inconsolata"/>
                <a:ea typeface="Inconsolata"/>
                <a:cs typeface="Inconsolata"/>
                <a:sym typeface="Inconsolata"/>
              </a:rPr>
              <a:t> result or the model's judgment of the frame's importance based on the provided examples and instructions.</a:t>
            </a:r>
            <a:r>
              <a:rPr b="0" i="0" lang="en-US" sz="1800">
                <a:solidFill>
                  <a:schemeClr val="dk1"/>
                </a:solidFill>
                <a:latin typeface="Inconsolata"/>
                <a:ea typeface="Inconsolata"/>
                <a:cs typeface="Inconsolata"/>
                <a:sym typeface="Inconsolata"/>
              </a:rPr>
              <a:t>​</a:t>
            </a:r>
            <a:endParaRPr/>
          </a:p>
          <a:p>
            <a:pPr indent="-285750" lvl="0" marL="285750" marR="0" rtl="0" algn="l">
              <a:spcBef>
                <a:spcPts val="0"/>
              </a:spcBef>
              <a:spcAft>
                <a:spcPts val="0"/>
              </a:spcAft>
              <a:buClr>
                <a:schemeClr val="dk1"/>
              </a:buClr>
              <a:buSzPts val="1800"/>
              <a:buFont typeface="Arial"/>
              <a:buChar char="•"/>
            </a:pPr>
            <a:r>
              <a:rPr b="0" i="0" lang="en-US" sz="1800" u="none" strike="noStrike">
                <a:solidFill>
                  <a:schemeClr val="dk1"/>
                </a:solidFill>
                <a:latin typeface="Inconsolata"/>
                <a:ea typeface="Inconsolata"/>
                <a:cs typeface="Inconsolata"/>
                <a:sym typeface="Inconsolata"/>
              </a:rPr>
              <a:t>x = q</a:t>
            </a:r>
            <a:r>
              <a:rPr b="0" baseline="-25000" i="0" lang="en-US" sz="1800" u="none" strike="noStrike">
                <a:solidFill>
                  <a:schemeClr val="dk1"/>
                </a:solidFill>
                <a:latin typeface="Inconsolata"/>
                <a:ea typeface="Inconsolata"/>
                <a:cs typeface="Inconsolata"/>
                <a:sym typeface="Inconsolata"/>
              </a:rPr>
              <a:t>t</a:t>
            </a:r>
            <a:r>
              <a:rPr b="0" i="0" lang="en-US" sz="1800" u="none" strike="noStrike">
                <a:solidFill>
                  <a:schemeClr val="dk1"/>
                </a:solidFill>
                <a:latin typeface="Inconsolata"/>
                <a:ea typeface="Inconsolata"/>
                <a:cs typeface="Inconsolata"/>
                <a:sym typeface="Inconsolata"/>
              </a:rPr>
              <a:t>+a</a:t>
            </a:r>
            <a:r>
              <a:rPr b="0" baseline="-25000" i="0" lang="en-US" sz="1800" u="none" strike="noStrike">
                <a:solidFill>
                  <a:schemeClr val="dk1"/>
                </a:solidFill>
                <a:latin typeface="Inconsolata"/>
                <a:ea typeface="Inconsolata"/>
                <a:cs typeface="Inconsolata"/>
                <a:sym typeface="Inconsolata"/>
              </a:rPr>
              <a:t>t</a:t>
            </a:r>
            <a:r>
              <a:rPr b="0" i="0" lang="en-US" sz="1800" u="none" strike="noStrike">
                <a:solidFill>
                  <a:schemeClr val="dk1"/>
                </a:solidFill>
                <a:latin typeface="Inconsolata"/>
                <a:ea typeface="Inconsolata"/>
                <a:cs typeface="Inconsolata"/>
                <a:sym typeface="Inconsolata"/>
              </a:rPr>
              <a:t> , captures overall local context.</a:t>
            </a:r>
            <a:r>
              <a:rPr b="0" i="0" lang="en-US" sz="1800">
                <a:solidFill>
                  <a:schemeClr val="dk1"/>
                </a:solidFill>
                <a:latin typeface="Inconsolata"/>
                <a:ea typeface="Inconsolata"/>
                <a:cs typeface="Inconsolata"/>
                <a:sym typeface="Inconsolata"/>
              </a:rPr>
              <a:t>​</a:t>
            </a:r>
            <a:endParaRPr/>
          </a:p>
        </p:txBody>
      </p:sp>
      <p:sp>
        <p:nvSpPr>
          <p:cNvPr id="185" name="Google Shape;185;p7"/>
          <p:cNvSpPr txBox="1"/>
          <p:nvPr/>
        </p:nvSpPr>
        <p:spPr>
          <a:xfrm>
            <a:off x="0" y="4399038"/>
            <a:ext cx="609824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400">
                <a:solidFill>
                  <a:srgbClr val="E446A2"/>
                </a:solidFill>
                <a:latin typeface="Inconsolata"/>
                <a:ea typeface="Inconsolata"/>
                <a:cs typeface="Inconsolata"/>
                <a:sym typeface="Inconsolata"/>
              </a:rPr>
              <a:t> Overall Architecture</a:t>
            </a:r>
            <a:endParaRPr b="1" sz="2400">
              <a:solidFill>
                <a:srgbClr val="E446A2"/>
              </a:solidFill>
              <a:latin typeface="Inconsolata"/>
              <a:ea typeface="Inconsolata"/>
              <a:cs typeface="Inconsolata"/>
              <a:sym typeface="Inconsolata"/>
            </a:endParaRPr>
          </a:p>
        </p:txBody>
      </p:sp>
      <p:pic>
        <p:nvPicPr>
          <p:cNvPr descr="A diagram of a program&#10;&#10;AI-generated content may be incorrect." id="186" name="Google Shape;186;p7"/>
          <p:cNvPicPr preferRelativeResize="0"/>
          <p:nvPr/>
        </p:nvPicPr>
        <p:blipFill rotWithShape="1">
          <a:blip r:embed="rId3">
            <a:alphaModFix/>
          </a:blip>
          <a:srcRect b="0" l="0" r="0" t="0"/>
          <a:stretch/>
        </p:blipFill>
        <p:spPr>
          <a:xfrm>
            <a:off x="0" y="-5680"/>
            <a:ext cx="12192000" cy="42239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0" name="Shape 190"/>
        <p:cNvGrpSpPr/>
        <p:nvPr/>
      </p:nvGrpSpPr>
      <p:grpSpPr>
        <a:xfrm>
          <a:off x="0" y="0"/>
          <a:ext cx="0" cy="0"/>
          <a:chOff x="0" y="0"/>
          <a:chExt cx="0" cy="0"/>
        </a:xfrm>
      </p:grpSpPr>
      <p:pic>
        <p:nvPicPr>
          <p:cNvPr descr="preencoded.png" id="191" name="Google Shape;191;p8"/>
          <p:cNvPicPr preferRelativeResize="0"/>
          <p:nvPr/>
        </p:nvPicPr>
        <p:blipFill rotWithShape="1">
          <a:blip r:embed="rId3">
            <a:alphaModFix/>
          </a:blip>
          <a:srcRect b="0" l="0" r="0" t="0"/>
          <a:stretch/>
        </p:blipFill>
        <p:spPr>
          <a:xfrm>
            <a:off x="0" y="0"/>
            <a:ext cx="12192000" cy="2126457"/>
          </a:xfrm>
          <a:prstGeom prst="rect">
            <a:avLst/>
          </a:prstGeom>
          <a:noFill/>
          <a:ln>
            <a:noFill/>
          </a:ln>
        </p:spPr>
      </p:pic>
      <p:sp>
        <p:nvSpPr>
          <p:cNvPr id="192" name="Google Shape;192;p8"/>
          <p:cNvSpPr txBox="1"/>
          <p:nvPr/>
        </p:nvSpPr>
        <p:spPr>
          <a:xfrm>
            <a:off x="1178579" y="2126457"/>
            <a:ext cx="9498906" cy="60478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300" u="none" strike="noStrike">
                <a:solidFill>
                  <a:srgbClr val="E446A2"/>
                </a:solidFill>
                <a:latin typeface="Inconsolata"/>
                <a:ea typeface="Inconsolata"/>
                <a:cs typeface="Inconsolata"/>
                <a:sym typeface="Inconsolata"/>
              </a:rPr>
              <a:t>Training Objective</a:t>
            </a:r>
            <a:r>
              <a:rPr b="1" lang="en-US" sz="3300">
                <a:solidFill>
                  <a:srgbClr val="E446A2"/>
                </a:solidFill>
                <a:latin typeface="Inconsolata"/>
                <a:ea typeface="Inconsolata"/>
                <a:cs typeface="Inconsolata"/>
                <a:sym typeface="Inconsolata"/>
              </a:rPr>
              <a:t> &amp; Video Segmentation</a:t>
            </a:r>
            <a:r>
              <a:rPr b="1" i="0" lang="en-US" sz="3300" u="none" strike="noStrike">
                <a:solidFill>
                  <a:srgbClr val="E446A2"/>
                </a:solidFill>
                <a:latin typeface="Inconsolata"/>
                <a:ea typeface="Inconsolata"/>
                <a:cs typeface="Inconsolata"/>
                <a:sym typeface="Inconsolata"/>
              </a:rPr>
              <a:t>:</a:t>
            </a:r>
            <a:r>
              <a:rPr b="1" i="0" lang="en-US" sz="3300">
                <a:solidFill>
                  <a:srgbClr val="E446A2"/>
                </a:solidFill>
                <a:latin typeface="Inconsolata"/>
                <a:ea typeface="Inconsolata"/>
                <a:cs typeface="Inconsolata"/>
                <a:sym typeface="Inconsolata"/>
              </a:rPr>
              <a:t>​</a:t>
            </a:r>
            <a:endParaRPr b="1" sz="3300">
              <a:solidFill>
                <a:srgbClr val="E446A2"/>
              </a:solidFill>
              <a:latin typeface="Inconsolata"/>
              <a:ea typeface="Inconsolata"/>
              <a:cs typeface="Inconsolata"/>
              <a:sym typeface="Inconsolata"/>
            </a:endParaRPr>
          </a:p>
        </p:txBody>
      </p:sp>
      <p:pic>
        <p:nvPicPr>
          <p:cNvPr descr="A mathematical equation with numbers and symbols&#10;&#10;AI-generated content may be incorrect." id="193" name="Google Shape;193;p8"/>
          <p:cNvPicPr preferRelativeResize="0"/>
          <p:nvPr/>
        </p:nvPicPr>
        <p:blipFill rotWithShape="1">
          <a:blip r:embed="rId4">
            <a:alphaModFix/>
          </a:blip>
          <a:srcRect b="0" l="0" r="0" t="0"/>
          <a:stretch/>
        </p:blipFill>
        <p:spPr>
          <a:xfrm>
            <a:off x="8321608" y="3425936"/>
            <a:ext cx="2951143" cy="1192690"/>
          </a:xfrm>
          <a:prstGeom prst="rect">
            <a:avLst/>
          </a:prstGeom>
          <a:noFill/>
          <a:ln>
            <a:noFill/>
          </a:ln>
        </p:spPr>
      </p:pic>
      <p:sp>
        <p:nvSpPr>
          <p:cNvPr id="194" name="Google Shape;194;p8"/>
          <p:cNvSpPr txBox="1"/>
          <p:nvPr/>
        </p:nvSpPr>
        <p:spPr>
          <a:xfrm>
            <a:off x="643338" y="2892801"/>
            <a:ext cx="7678270" cy="16312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Inconsolata"/>
                <a:ea typeface="Inconsolata"/>
                <a:cs typeface="Inconsolata"/>
                <a:sym typeface="Inconsolata"/>
              </a:rPr>
              <a:t>Training Objective:​</a:t>
            </a:r>
            <a:endParaRPr/>
          </a:p>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Inconsolata"/>
                <a:ea typeface="Inconsolata"/>
                <a:cs typeface="Inconsolata"/>
                <a:sym typeface="Inconsolata"/>
              </a:rPr>
              <a:t>The method is trained using the Mean SquaredError (MSE) loss to optimize frame importance predictions.​</a:t>
            </a:r>
            <a:endParaRPr/>
          </a:p>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Inconsolata"/>
                <a:ea typeface="Inconsolata"/>
                <a:cs typeface="Inconsolata"/>
                <a:sym typeface="Inconsolata"/>
              </a:rPr>
              <a:t>The loss L between the ground truth score vector's and the predicted score s and is defined as:​</a:t>
            </a:r>
            <a:endParaRPr/>
          </a:p>
        </p:txBody>
      </p:sp>
      <p:sp>
        <p:nvSpPr>
          <p:cNvPr id="195" name="Google Shape;195;p8"/>
          <p:cNvSpPr txBox="1"/>
          <p:nvPr/>
        </p:nvSpPr>
        <p:spPr>
          <a:xfrm>
            <a:off x="643338" y="4524017"/>
            <a:ext cx="10569389" cy="16312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u="sng">
                <a:solidFill>
                  <a:schemeClr val="dk1"/>
                </a:solidFill>
                <a:latin typeface="Inconsolata"/>
                <a:ea typeface="Inconsolata"/>
                <a:cs typeface="Inconsolata"/>
                <a:sym typeface="Inconsolata"/>
              </a:rPr>
              <a:t>Goal</a:t>
            </a:r>
            <a:r>
              <a:rPr lang="en-US" sz="2000">
                <a:solidFill>
                  <a:schemeClr val="dk1"/>
                </a:solidFill>
                <a:latin typeface="Inconsolata"/>
                <a:ea typeface="Inconsolata"/>
                <a:cs typeface="Inconsolata"/>
                <a:sym typeface="Inconsolata"/>
              </a:rPr>
              <a:t>: Select video segments constituting 15% of the video length</a:t>
            </a:r>
            <a:endParaRPr/>
          </a:p>
          <a:p>
            <a:pPr indent="0" lvl="0" marL="0" marR="0" rtl="0" algn="l">
              <a:spcBef>
                <a:spcPts val="0"/>
              </a:spcBef>
              <a:spcAft>
                <a:spcPts val="0"/>
              </a:spcAft>
              <a:buNone/>
            </a:pPr>
            <a:r>
              <a:rPr lang="en-US" sz="2000">
                <a:solidFill>
                  <a:schemeClr val="dk1"/>
                </a:solidFill>
                <a:latin typeface="Inconsolata"/>
                <a:ea typeface="Inconsolata"/>
                <a:cs typeface="Inconsolata"/>
                <a:sym typeface="Inconsolata"/>
              </a:rPr>
              <a:t>MCP (Maximum Cohesive Subset) / KTS (Kernel Temporal Segmentation):​</a:t>
            </a:r>
            <a:endParaRPr sz="1800">
              <a:solidFill>
                <a:schemeClr val="dk1"/>
              </a:solidFill>
              <a:latin typeface="Inconsolata"/>
              <a:ea typeface="Inconsolata"/>
              <a:cs typeface="Inconsolata"/>
              <a:sym typeface="Inconsolata"/>
            </a:endParaRPr>
          </a:p>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Inconsolata"/>
                <a:ea typeface="Inconsolata"/>
                <a:cs typeface="Inconsolata"/>
                <a:sym typeface="Inconsolata"/>
              </a:rPr>
              <a:t>KTS: Segments the video into semantically consistent shots.​</a:t>
            </a:r>
            <a:endParaRPr/>
          </a:p>
          <a:p>
            <a:pPr indent="-285750" lvl="0" marL="285750" marR="0" rtl="0" algn="l">
              <a:spcBef>
                <a:spcPts val="0"/>
              </a:spcBef>
              <a:spcAft>
                <a:spcPts val="0"/>
              </a:spcAft>
              <a:buClr>
                <a:schemeClr val="dk1"/>
              </a:buClr>
              <a:buSzPts val="2000"/>
              <a:buFont typeface="Arial"/>
              <a:buChar char="•"/>
            </a:pPr>
            <a:r>
              <a:rPr lang="en-US" sz="2000">
                <a:solidFill>
                  <a:schemeClr val="dk1"/>
                </a:solidFill>
                <a:latin typeface="Inconsolata"/>
                <a:ea typeface="Inconsolata"/>
                <a:cs typeface="Inconsolata"/>
                <a:sym typeface="Inconsolata"/>
              </a:rPr>
              <a:t>0/1 Knapsack Algorithm: Selects segments to maximize total importance score while staying within the 15% length constraint.​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9"/>
          <p:cNvSpPr txBox="1"/>
          <p:nvPr>
            <p:ph type="title"/>
          </p:nvPr>
        </p:nvSpPr>
        <p:spPr>
          <a:xfrm>
            <a:off x="640079" y="1371601"/>
            <a:ext cx="10890929" cy="4375317"/>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000"/>
              <a:buFont typeface="Open Sans"/>
              <a:buNone/>
            </a:pPr>
            <a:r>
              <a:rPr lang="en-US"/>
              <a:t>IMPLEMENTATION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hronicleVTI">
  <a:themeElements>
    <a:clrScheme name="ChronicleVTI">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2025-12-03T06:08:27Z</dcterms:created>
  <dc:creator>Sakshi Tokekar</dc:creator>
</cp:coreProperties>
</file>